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286" r:id="rId3"/>
    <p:sldId id="294" r:id="rId4"/>
    <p:sldId id="289" r:id="rId5"/>
    <p:sldId id="293" r:id="rId6"/>
    <p:sldId id="295" r:id="rId7"/>
    <p:sldId id="287" r:id="rId8"/>
    <p:sldId id="292" r:id="rId9"/>
    <p:sldId id="288" r:id="rId10"/>
    <p:sldId id="296" r:id="rId11"/>
    <p:sldId id="297" r:id="rId12"/>
    <p:sldId id="299" r:id="rId13"/>
    <p:sldId id="300" r:id="rId14"/>
    <p:sldId id="301" r:id="rId15"/>
    <p:sldId id="302" r:id="rId16"/>
    <p:sldId id="303" r:id="rId17"/>
    <p:sldId id="304" r:id="rId18"/>
    <p:sldId id="305" r:id="rId19"/>
    <p:sldId id="306" r:id="rId20"/>
    <p:sldId id="308" r:id="rId21"/>
    <p:sldId id="29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 id="328" r:id="rId42"/>
    <p:sldId id="329" r:id="rId43"/>
    <p:sldId id="330" r:id="rId44"/>
    <p:sldId id="331" r:id="rId45"/>
    <p:sldId id="332" r:id="rId46"/>
    <p:sldId id="333" r:id="rId47"/>
    <p:sldId id="334" r:id="rId48"/>
    <p:sldId id="335" r:id="rId49"/>
    <p:sldId id="336" r:id="rId50"/>
    <p:sldId id="337" r:id="rId51"/>
    <p:sldId id="338" r:id="rId52"/>
    <p:sldId id="339" r:id="rId53"/>
    <p:sldId id="307" r:id="rId54"/>
    <p:sldId id="340" r:id="rId55"/>
    <p:sldId id="341" r:id="rId56"/>
    <p:sldId id="342" r:id="rId57"/>
    <p:sldId id="343" r:id="rId58"/>
    <p:sldId id="344" r:id="rId59"/>
    <p:sldId id="345" r:id="rId60"/>
    <p:sldId id="346" r:id="rId61"/>
    <p:sldId id="347" r:id="rId62"/>
    <p:sldId id="348" r:id="rId63"/>
    <p:sldId id="349" r:id="rId64"/>
    <p:sldId id="350" r:id="rId65"/>
    <p:sldId id="351" r:id="rId66"/>
    <p:sldId id="353" r:id="rId67"/>
    <p:sldId id="354" r:id="rId68"/>
    <p:sldId id="355" r:id="rId69"/>
    <p:sldId id="356" r:id="rId70"/>
    <p:sldId id="357" r:id="rId71"/>
    <p:sldId id="358" r:id="rId72"/>
    <p:sldId id="359" r:id="rId73"/>
    <p:sldId id="360" r:id="rId74"/>
    <p:sldId id="361" r:id="rId75"/>
    <p:sldId id="362" r:id="rId76"/>
    <p:sldId id="363" r:id="rId77"/>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A963C4"/>
    <a:srgbClr val="7D3A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5FD947F-2DA8-41FC-813F-65A735AF8882}" type="datetimeFigureOut">
              <a:rPr lang="es-MX" smtClean="0"/>
              <a:t>03/10/2024</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4E1D961-687E-4239-9758-F39E147D9FC0}" type="slidenum">
              <a:rPr lang="es-MX" smtClean="0"/>
              <a:t>‹Nº›</a:t>
            </a:fld>
            <a:endParaRPr lang="es-MX"/>
          </a:p>
        </p:txBody>
      </p:sp>
    </p:spTree>
    <p:extLst>
      <p:ext uri="{BB962C8B-B14F-4D97-AF65-F5344CB8AC3E}">
        <p14:creationId xmlns:p14="http://schemas.microsoft.com/office/powerpoint/2010/main" val="3753962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C28935E8-AF98-4A3B-9128-1CF3E7440424}" type="slidenum">
              <a:rPr lang="es-MX" smtClean="0"/>
              <a:t>28</a:t>
            </a:fld>
            <a:endParaRPr lang="es-MX"/>
          </a:p>
        </p:txBody>
      </p:sp>
    </p:spTree>
    <p:extLst>
      <p:ext uri="{BB962C8B-B14F-4D97-AF65-F5344CB8AC3E}">
        <p14:creationId xmlns:p14="http://schemas.microsoft.com/office/powerpoint/2010/main" val="2957299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166AB-F861-40D9-8867-39C212EA0E4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EF82754-13C1-49B1-B450-A01E092281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853C7F9-2553-47F3-82D6-73B491109F70}"/>
              </a:ext>
            </a:extLst>
          </p:cNvPr>
          <p:cNvSpPr>
            <a:spLocks noGrp="1"/>
          </p:cNvSpPr>
          <p:nvPr>
            <p:ph type="dt" sz="half" idx="10"/>
          </p:nvPr>
        </p:nvSpPr>
        <p:spPr/>
        <p:txBody>
          <a:bodyPr/>
          <a:lstStyle/>
          <a:p>
            <a:fld id="{CE39A5E4-0D38-4A4B-81F4-6D08976F73A5}" type="datetimeFigureOut">
              <a:rPr lang="es-MX" smtClean="0"/>
              <a:t>03/10/2024</a:t>
            </a:fld>
            <a:endParaRPr lang="es-MX"/>
          </a:p>
        </p:txBody>
      </p:sp>
      <p:sp>
        <p:nvSpPr>
          <p:cNvPr id="5" name="Marcador de pie de página 4">
            <a:extLst>
              <a:ext uri="{FF2B5EF4-FFF2-40B4-BE49-F238E27FC236}">
                <a16:creationId xmlns:a16="http://schemas.microsoft.com/office/drawing/2014/main" id="{087ACE1E-234A-4518-B1F5-1C2F24BC207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12D5DAC-63CB-4945-8740-35F2ADFFF71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67273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BAB03A-9401-4AA1-ABFB-BBEDC178246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065CD77-1756-48BC-B7F3-450ADDC8256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FD58C75-1A90-45FC-B38D-7B2AAAF1329F}"/>
              </a:ext>
            </a:extLst>
          </p:cNvPr>
          <p:cNvSpPr>
            <a:spLocks noGrp="1"/>
          </p:cNvSpPr>
          <p:nvPr>
            <p:ph type="dt" sz="half" idx="10"/>
          </p:nvPr>
        </p:nvSpPr>
        <p:spPr/>
        <p:txBody>
          <a:bodyPr/>
          <a:lstStyle/>
          <a:p>
            <a:fld id="{CE39A5E4-0D38-4A4B-81F4-6D08976F73A5}" type="datetimeFigureOut">
              <a:rPr lang="es-MX" smtClean="0"/>
              <a:t>03/10/2024</a:t>
            </a:fld>
            <a:endParaRPr lang="es-MX"/>
          </a:p>
        </p:txBody>
      </p:sp>
      <p:sp>
        <p:nvSpPr>
          <p:cNvPr id="5" name="Marcador de pie de página 4">
            <a:extLst>
              <a:ext uri="{FF2B5EF4-FFF2-40B4-BE49-F238E27FC236}">
                <a16:creationId xmlns:a16="http://schemas.microsoft.com/office/drawing/2014/main" id="{4B94C74E-FC7D-438E-97CA-2C11AF8BA0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8385641-E92D-4340-A673-CF82ECD59C0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82296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7E61183-FEA1-4A5E-83AE-A497E4AB5A2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CA07D85-17E7-4A34-8126-6D18BE6CA2BF}"/>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7B38BF4-CC1C-4E1A-A367-EDBC538540AD}"/>
              </a:ext>
            </a:extLst>
          </p:cNvPr>
          <p:cNvSpPr>
            <a:spLocks noGrp="1"/>
          </p:cNvSpPr>
          <p:nvPr>
            <p:ph type="dt" sz="half" idx="10"/>
          </p:nvPr>
        </p:nvSpPr>
        <p:spPr/>
        <p:txBody>
          <a:bodyPr/>
          <a:lstStyle/>
          <a:p>
            <a:fld id="{CE39A5E4-0D38-4A4B-81F4-6D08976F73A5}" type="datetimeFigureOut">
              <a:rPr lang="es-MX" smtClean="0"/>
              <a:t>03/10/2024</a:t>
            </a:fld>
            <a:endParaRPr lang="es-MX"/>
          </a:p>
        </p:txBody>
      </p:sp>
      <p:sp>
        <p:nvSpPr>
          <p:cNvPr id="5" name="Marcador de pie de página 4">
            <a:extLst>
              <a:ext uri="{FF2B5EF4-FFF2-40B4-BE49-F238E27FC236}">
                <a16:creationId xmlns:a16="http://schemas.microsoft.com/office/drawing/2014/main" id="{DD858B84-C48E-4E59-B82D-C194E65B364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EC456B9-14A7-4380-8F59-3149A070BDC4}"/>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93736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951AC8-5DFA-48F2-808B-E46F6FB864F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F736EDB-A7D1-46A6-8E85-528C2C42E4DA}"/>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034E026-F7BD-484A-BEB3-3749F695E617}"/>
              </a:ext>
            </a:extLst>
          </p:cNvPr>
          <p:cNvSpPr>
            <a:spLocks noGrp="1"/>
          </p:cNvSpPr>
          <p:nvPr>
            <p:ph type="dt" sz="half" idx="10"/>
          </p:nvPr>
        </p:nvSpPr>
        <p:spPr/>
        <p:txBody>
          <a:bodyPr/>
          <a:lstStyle/>
          <a:p>
            <a:fld id="{CE39A5E4-0D38-4A4B-81F4-6D08976F73A5}" type="datetimeFigureOut">
              <a:rPr lang="es-MX" smtClean="0"/>
              <a:t>03/10/2024</a:t>
            </a:fld>
            <a:endParaRPr lang="es-MX"/>
          </a:p>
        </p:txBody>
      </p:sp>
      <p:sp>
        <p:nvSpPr>
          <p:cNvPr id="5" name="Marcador de pie de página 4">
            <a:extLst>
              <a:ext uri="{FF2B5EF4-FFF2-40B4-BE49-F238E27FC236}">
                <a16:creationId xmlns:a16="http://schemas.microsoft.com/office/drawing/2014/main" id="{416D967D-AC5E-43CD-8D40-F48AD29A0B2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606819-C6E1-4AF1-9A8D-7475D21395E0}"/>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2709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EC90E-E51E-4C4A-B60C-8AD22979A0C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E3C4BCE-31FE-4AF0-A9EB-201C73FB4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00F37C48-9605-4570-AC89-E32DE2A481DE}"/>
              </a:ext>
            </a:extLst>
          </p:cNvPr>
          <p:cNvSpPr>
            <a:spLocks noGrp="1"/>
          </p:cNvSpPr>
          <p:nvPr>
            <p:ph type="dt" sz="half" idx="10"/>
          </p:nvPr>
        </p:nvSpPr>
        <p:spPr/>
        <p:txBody>
          <a:bodyPr/>
          <a:lstStyle/>
          <a:p>
            <a:fld id="{CE39A5E4-0D38-4A4B-81F4-6D08976F73A5}" type="datetimeFigureOut">
              <a:rPr lang="es-MX" smtClean="0"/>
              <a:t>03/10/2024</a:t>
            </a:fld>
            <a:endParaRPr lang="es-MX"/>
          </a:p>
        </p:txBody>
      </p:sp>
      <p:sp>
        <p:nvSpPr>
          <p:cNvPr id="5" name="Marcador de pie de página 4">
            <a:extLst>
              <a:ext uri="{FF2B5EF4-FFF2-40B4-BE49-F238E27FC236}">
                <a16:creationId xmlns:a16="http://schemas.microsoft.com/office/drawing/2014/main" id="{B08C92B4-5264-48A9-A2EE-9D832193C35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33869D6-6182-4401-8F19-BA7D3CCFEC89}"/>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4576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083583-C021-43D4-BC7A-E35A945295F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782F3BC-74FE-4150-9AF6-F3FE36374A60}"/>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AB310C3E-9095-4BE7-B681-8697A5DFC9EB}"/>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9C07C88-E029-430C-9D73-957D43D21E64}"/>
              </a:ext>
            </a:extLst>
          </p:cNvPr>
          <p:cNvSpPr>
            <a:spLocks noGrp="1"/>
          </p:cNvSpPr>
          <p:nvPr>
            <p:ph type="dt" sz="half" idx="10"/>
          </p:nvPr>
        </p:nvSpPr>
        <p:spPr/>
        <p:txBody>
          <a:bodyPr/>
          <a:lstStyle/>
          <a:p>
            <a:fld id="{CE39A5E4-0D38-4A4B-81F4-6D08976F73A5}" type="datetimeFigureOut">
              <a:rPr lang="es-MX" smtClean="0"/>
              <a:t>03/10/2024</a:t>
            </a:fld>
            <a:endParaRPr lang="es-MX"/>
          </a:p>
        </p:txBody>
      </p:sp>
      <p:sp>
        <p:nvSpPr>
          <p:cNvPr id="6" name="Marcador de pie de página 5">
            <a:extLst>
              <a:ext uri="{FF2B5EF4-FFF2-40B4-BE49-F238E27FC236}">
                <a16:creationId xmlns:a16="http://schemas.microsoft.com/office/drawing/2014/main" id="{C6571F93-654F-4054-8593-8ED22848330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321810E-E006-4B3F-AD12-62C30CD5E638}"/>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74842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294DBB-2B8B-4932-BA6C-08A73625F1B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23AC41E-36AB-4AFB-AADA-1EA3CA48F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BBA2B9A7-4DE5-43D8-851B-7DFA002DE916}"/>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321FF29-B335-4483-B014-C2F0E17613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4956002-62DB-42AB-B53B-5ADEBF7F7A2D}"/>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625B30A-08FD-44AD-AC4A-9EA7C34ED2E9}"/>
              </a:ext>
            </a:extLst>
          </p:cNvPr>
          <p:cNvSpPr>
            <a:spLocks noGrp="1"/>
          </p:cNvSpPr>
          <p:nvPr>
            <p:ph type="dt" sz="half" idx="10"/>
          </p:nvPr>
        </p:nvSpPr>
        <p:spPr/>
        <p:txBody>
          <a:bodyPr/>
          <a:lstStyle/>
          <a:p>
            <a:fld id="{CE39A5E4-0D38-4A4B-81F4-6D08976F73A5}" type="datetimeFigureOut">
              <a:rPr lang="es-MX" smtClean="0"/>
              <a:t>03/10/2024</a:t>
            </a:fld>
            <a:endParaRPr lang="es-MX"/>
          </a:p>
        </p:txBody>
      </p:sp>
      <p:sp>
        <p:nvSpPr>
          <p:cNvPr id="8" name="Marcador de pie de página 7">
            <a:extLst>
              <a:ext uri="{FF2B5EF4-FFF2-40B4-BE49-F238E27FC236}">
                <a16:creationId xmlns:a16="http://schemas.microsoft.com/office/drawing/2014/main" id="{52781037-B360-4BDB-94BB-38C808EB630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BEE2EBE-35C9-402C-9187-93F8B157DE91}"/>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49158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661C7B-C348-408D-956C-D99E38597F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AF4220F-C9B0-4215-8130-C5E682D49BD7}"/>
              </a:ext>
            </a:extLst>
          </p:cNvPr>
          <p:cNvSpPr>
            <a:spLocks noGrp="1"/>
          </p:cNvSpPr>
          <p:nvPr>
            <p:ph type="dt" sz="half" idx="10"/>
          </p:nvPr>
        </p:nvSpPr>
        <p:spPr/>
        <p:txBody>
          <a:bodyPr/>
          <a:lstStyle/>
          <a:p>
            <a:fld id="{CE39A5E4-0D38-4A4B-81F4-6D08976F73A5}" type="datetimeFigureOut">
              <a:rPr lang="es-MX" smtClean="0"/>
              <a:t>03/10/2024</a:t>
            </a:fld>
            <a:endParaRPr lang="es-MX"/>
          </a:p>
        </p:txBody>
      </p:sp>
      <p:sp>
        <p:nvSpPr>
          <p:cNvPr id="4" name="Marcador de pie de página 3">
            <a:extLst>
              <a:ext uri="{FF2B5EF4-FFF2-40B4-BE49-F238E27FC236}">
                <a16:creationId xmlns:a16="http://schemas.microsoft.com/office/drawing/2014/main" id="{8A6AF379-5225-416D-970C-66E2630D2C8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9BFF564-74BC-4B90-AFFD-523B18D1C6A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7355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D2A0FCC-B097-4B7F-8519-96CA70356379}"/>
              </a:ext>
            </a:extLst>
          </p:cNvPr>
          <p:cNvSpPr>
            <a:spLocks noGrp="1"/>
          </p:cNvSpPr>
          <p:nvPr>
            <p:ph type="dt" sz="half" idx="10"/>
          </p:nvPr>
        </p:nvSpPr>
        <p:spPr/>
        <p:txBody>
          <a:bodyPr/>
          <a:lstStyle/>
          <a:p>
            <a:fld id="{CE39A5E4-0D38-4A4B-81F4-6D08976F73A5}" type="datetimeFigureOut">
              <a:rPr lang="es-MX" smtClean="0"/>
              <a:t>03/10/2024</a:t>
            </a:fld>
            <a:endParaRPr lang="es-MX"/>
          </a:p>
        </p:txBody>
      </p:sp>
      <p:sp>
        <p:nvSpPr>
          <p:cNvPr id="3" name="Marcador de pie de página 2">
            <a:extLst>
              <a:ext uri="{FF2B5EF4-FFF2-40B4-BE49-F238E27FC236}">
                <a16:creationId xmlns:a16="http://schemas.microsoft.com/office/drawing/2014/main" id="{EB25A664-6D94-4777-9C13-8DF6F909438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2587C9D-FB27-45F8-B0AB-07AF140495E3}"/>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28065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B889A4-B28D-455C-8CBE-A0E5F4F5CA5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B79137E-3716-4CF1-B637-72C052FF3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E5193F4-D10C-452E-A189-9286E3E8D8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169A64E-297A-4827-90D4-9E6E298EA23E}"/>
              </a:ext>
            </a:extLst>
          </p:cNvPr>
          <p:cNvSpPr>
            <a:spLocks noGrp="1"/>
          </p:cNvSpPr>
          <p:nvPr>
            <p:ph type="dt" sz="half" idx="10"/>
          </p:nvPr>
        </p:nvSpPr>
        <p:spPr/>
        <p:txBody>
          <a:bodyPr/>
          <a:lstStyle/>
          <a:p>
            <a:fld id="{CE39A5E4-0D38-4A4B-81F4-6D08976F73A5}" type="datetimeFigureOut">
              <a:rPr lang="es-MX" smtClean="0"/>
              <a:t>03/10/2024</a:t>
            </a:fld>
            <a:endParaRPr lang="es-MX"/>
          </a:p>
        </p:txBody>
      </p:sp>
      <p:sp>
        <p:nvSpPr>
          <p:cNvPr id="6" name="Marcador de pie de página 5">
            <a:extLst>
              <a:ext uri="{FF2B5EF4-FFF2-40B4-BE49-F238E27FC236}">
                <a16:creationId xmlns:a16="http://schemas.microsoft.com/office/drawing/2014/main" id="{1796AAE0-73AA-4173-B4B6-745FC6A0DD9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8F491C4-5A9F-4846-B472-C0B807BC2E3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3485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DFBB1F-DE1A-4ECF-B4A5-960DBF0435E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AF774BB-FEB6-4277-B9DA-44FF8A884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AC28062-CF64-4319-90A3-5BB0AD8C3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6E33BF58-46F3-4AB4-83DB-13665BF1641A}"/>
              </a:ext>
            </a:extLst>
          </p:cNvPr>
          <p:cNvSpPr>
            <a:spLocks noGrp="1"/>
          </p:cNvSpPr>
          <p:nvPr>
            <p:ph type="dt" sz="half" idx="10"/>
          </p:nvPr>
        </p:nvSpPr>
        <p:spPr/>
        <p:txBody>
          <a:bodyPr/>
          <a:lstStyle/>
          <a:p>
            <a:fld id="{CE39A5E4-0D38-4A4B-81F4-6D08976F73A5}" type="datetimeFigureOut">
              <a:rPr lang="es-MX" smtClean="0"/>
              <a:t>03/10/2024</a:t>
            </a:fld>
            <a:endParaRPr lang="es-MX"/>
          </a:p>
        </p:txBody>
      </p:sp>
      <p:sp>
        <p:nvSpPr>
          <p:cNvPr id="6" name="Marcador de pie de página 5">
            <a:extLst>
              <a:ext uri="{FF2B5EF4-FFF2-40B4-BE49-F238E27FC236}">
                <a16:creationId xmlns:a16="http://schemas.microsoft.com/office/drawing/2014/main" id="{7E18ABF2-5276-43A1-B5A7-2CA38223177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9A61284-311C-4CFA-8FD6-5D7CB2AC3AD5}"/>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549216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E8ECEB8-3FE3-416C-BD06-1AE38A7B5F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E393B8F-4B19-4647-B95B-62B7A29CB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D2FED3-47ED-48C8-BFDC-22A4CB1DC4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9A5E4-0D38-4A4B-81F4-6D08976F73A5}" type="datetimeFigureOut">
              <a:rPr lang="es-MX" smtClean="0"/>
              <a:t>03/10/2024</a:t>
            </a:fld>
            <a:endParaRPr lang="es-MX"/>
          </a:p>
        </p:txBody>
      </p:sp>
      <p:sp>
        <p:nvSpPr>
          <p:cNvPr id="5" name="Marcador de pie de página 4">
            <a:extLst>
              <a:ext uri="{FF2B5EF4-FFF2-40B4-BE49-F238E27FC236}">
                <a16:creationId xmlns:a16="http://schemas.microsoft.com/office/drawing/2014/main" id="{04FBC074-B260-4646-84FC-8A31BEF36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078E8B8-B072-4F0A-9EF1-7223A09047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A67D1-D7EB-41C1-A52B-EC507544C92D}" type="slidenum">
              <a:rPr lang="es-MX" smtClean="0"/>
              <a:t>‹Nº›</a:t>
            </a:fld>
            <a:endParaRPr lang="es-MX"/>
          </a:p>
        </p:txBody>
      </p:sp>
    </p:spTree>
    <p:extLst>
      <p:ext uri="{BB962C8B-B14F-4D97-AF65-F5344CB8AC3E}">
        <p14:creationId xmlns:p14="http://schemas.microsoft.com/office/powerpoint/2010/main" val="2411330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8300091-5C2B-4E06-B221-44C35FFD0B3B}"/>
              </a:ext>
            </a:extLst>
          </p:cNvPr>
          <p:cNvSpPr txBox="1"/>
          <p:nvPr/>
        </p:nvSpPr>
        <p:spPr>
          <a:xfrm>
            <a:off x="874751" y="4114799"/>
            <a:ext cx="5837274" cy="646331"/>
          </a:xfrm>
          <a:prstGeom prst="rect">
            <a:avLst/>
          </a:prstGeom>
          <a:noFill/>
        </p:spPr>
        <p:txBody>
          <a:bodyPr wrap="square" rtlCol="0">
            <a:spAutoFit/>
          </a:bodyPr>
          <a:lstStyle/>
          <a:p>
            <a:pPr algn="ctr"/>
            <a:r>
              <a:rPr lang="es-MX" sz="3600" dirty="0">
                <a:solidFill>
                  <a:schemeClr val="bg1"/>
                </a:solidFill>
                <a:latin typeface="Gotham Bold" panose="02000803030000020004" pitchFamily="2" charset="0"/>
              </a:rPr>
              <a:t>ACTIVIDADES </a:t>
            </a:r>
          </a:p>
        </p:txBody>
      </p:sp>
      <p:sp>
        <p:nvSpPr>
          <p:cNvPr id="5" name="CuadroTexto 4">
            <a:extLst>
              <a:ext uri="{FF2B5EF4-FFF2-40B4-BE49-F238E27FC236}">
                <a16:creationId xmlns:a16="http://schemas.microsoft.com/office/drawing/2014/main" id="{95F5B0B7-C590-42B9-BEEA-E08C1229EA57}"/>
              </a:ext>
            </a:extLst>
          </p:cNvPr>
          <p:cNvSpPr txBox="1"/>
          <p:nvPr/>
        </p:nvSpPr>
        <p:spPr>
          <a:xfrm>
            <a:off x="874751" y="4454861"/>
            <a:ext cx="5837274" cy="1938992"/>
          </a:xfrm>
          <a:prstGeom prst="rect">
            <a:avLst/>
          </a:prstGeom>
          <a:noFill/>
        </p:spPr>
        <p:txBody>
          <a:bodyPr wrap="square" rtlCol="0">
            <a:spAutoFit/>
          </a:bodyPr>
          <a:lstStyle/>
          <a:p>
            <a:pPr algn="ctr"/>
            <a:r>
              <a:rPr lang="es-MX" sz="6000">
                <a:solidFill>
                  <a:schemeClr val="bg1"/>
                </a:solidFill>
                <a:latin typeface="Gotham Bold" panose="02000803030000020004" pitchFamily="2" charset="0"/>
              </a:rPr>
              <a:t>CONSEJERO PRESIDENTE</a:t>
            </a:r>
            <a:endParaRPr lang="es-MX" sz="6000" dirty="0">
              <a:solidFill>
                <a:schemeClr val="bg1"/>
              </a:solidFill>
              <a:latin typeface="Gotham Bold" panose="02000803030000020004" pitchFamily="2" charset="0"/>
            </a:endParaRPr>
          </a:p>
        </p:txBody>
      </p:sp>
      <p:cxnSp>
        <p:nvCxnSpPr>
          <p:cNvPr id="9" name="Conector recto 8">
            <a:extLst>
              <a:ext uri="{FF2B5EF4-FFF2-40B4-BE49-F238E27FC236}">
                <a16:creationId xmlns:a16="http://schemas.microsoft.com/office/drawing/2014/main" id="{8F547564-0686-4708-8F3A-8F26CD633D46}"/>
              </a:ext>
            </a:extLst>
          </p:cNvPr>
          <p:cNvCxnSpPr>
            <a:cxnSpLocks/>
          </p:cNvCxnSpPr>
          <p:nvPr/>
        </p:nvCxnSpPr>
        <p:spPr>
          <a:xfrm>
            <a:off x="607219"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39E8B66-4BB0-4149-A07D-542E25672D7C}"/>
              </a:ext>
            </a:extLst>
          </p:cNvPr>
          <p:cNvCxnSpPr>
            <a:cxnSpLocks/>
          </p:cNvCxnSpPr>
          <p:nvPr/>
        </p:nvCxnSpPr>
        <p:spPr>
          <a:xfrm>
            <a:off x="607219" y="6087583"/>
            <a:ext cx="118641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30501009-19E2-451C-95DD-A108FABF8A48}"/>
              </a:ext>
            </a:extLst>
          </p:cNvPr>
          <p:cNvCxnSpPr>
            <a:cxnSpLocks/>
          </p:cNvCxnSpPr>
          <p:nvPr/>
        </p:nvCxnSpPr>
        <p:spPr>
          <a:xfrm>
            <a:off x="635793" y="4114800"/>
            <a:ext cx="0" cy="197278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DEEBC596-7DE8-45B8-8CB6-044A7506BB3B}"/>
              </a:ext>
            </a:extLst>
          </p:cNvPr>
          <p:cNvCxnSpPr>
            <a:cxnSpLocks/>
          </p:cNvCxnSpPr>
          <p:nvPr/>
        </p:nvCxnSpPr>
        <p:spPr>
          <a:xfrm flipH="1">
            <a:off x="4049712"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F04F1FD1-075D-47C3-A651-A7C54645B7C5}"/>
              </a:ext>
            </a:extLst>
          </p:cNvPr>
          <p:cNvCxnSpPr>
            <a:cxnSpLocks/>
          </p:cNvCxnSpPr>
          <p:nvPr/>
        </p:nvCxnSpPr>
        <p:spPr>
          <a:xfrm flipH="1">
            <a:off x="5802923" y="6087583"/>
            <a:ext cx="112572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FAACCD7C-CCCF-4D76-B8D5-AB7589238874}"/>
              </a:ext>
            </a:extLst>
          </p:cNvPr>
          <p:cNvCxnSpPr>
            <a:cxnSpLocks/>
          </p:cNvCxnSpPr>
          <p:nvPr/>
        </p:nvCxnSpPr>
        <p:spPr>
          <a:xfrm>
            <a:off x="6900861"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Imagen 16">
            <a:extLst>
              <a:ext uri="{FF2B5EF4-FFF2-40B4-BE49-F238E27FC236}">
                <a16:creationId xmlns:a16="http://schemas.microsoft.com/office/drawing/2014/main" id="{C202DBCA-A62C-4A21-AAB1-2C189512A5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9047" y="552793"/>
            <a:ext cx="3457989" cy="1188084"/>
          </a:xfrm>
          <a:prstGeom prst="rect">
            <a:avLst/>
          </a:prstGeom>
        </p:spPr>
      </p:pic>
    </p:spTree>
    <p:extLst>
      <p:ext uri="{BB962C8B-B14F-4D97-AF65-F5344CB8AC3E}">
        <p14:creationId xmlns:p14="http://schemas.microsoft.com/office/powerpoint/2010/main" val="3715851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3812783118"/>
              </p:ext>
            </p:extLst>
          </p:nvPr>
        </p:nvGraphicFramePr>
        <p:xfrm>
          <a:off x="331974" y="1164149"/>
          <a:ext cx="11688789" cy="534151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Tercera Sesión Ordinaria del Comité Técnico Asesor del Programa de Resultados Electorales Preliminares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COTAPREP</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tercera </a:t>
                      </a:r>
                      <a:r>
                        <a:rPr lang="es-MX" sz="1200" b="0" kern="1200" dirty="0">
                          <a:solidFill>
                            <a:schemeClr val="dk1"/>
                          </a:solidFill>
                          <a:effectLst/>
                          <a:latin typeface="Segoe UI" panose="020B0502040204020203" pitchFamily="34" charset="0"/>
                          <a:ea typeface="+mn-ea"/>
                          <a:cs typeface="Segoe UI" panose="020B0502040204020203" pitchFamily="34" charset="0"/>
                        </a:rPr>
                        <a:t>Sesión Ordinaria del COTAPREP, donde vieron temas como: </a:t>
                      </a:r>
                      <a:r>
                        <a:rPr lang="es-MX" sz="1200" kern="1200" dirty="0">
                          <a:solidFill>
                            <a:schemeClr val="dk1"/>
                          </a:solidFill>
                          <a:effectLst/>
                          <a:latin typeface="Segoe UI" panose="020B0502040204020203" pitchFamily="34" charset="0"/>
                          <a:ea typeface="+mn-ea"/>
                          <a:cs typeface="Segoe UI" panose="020B0502040204020203" pitchFamily="34" charset="0"/>
                        </a:rPr>
                        <a:t>designación al ente auditor entre otros.</a:t>
                      </a: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Coordinación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27/01/2024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 </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Atendió por parte del La Junta Local del INE, la invitación a la reunión de Coordinación de trabajo, en temas de Organización Electoral y se abordaron temas como: ubicación de casillas, bodegas electorales y mecanismos de recolección, </a:t>
                      </a: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del Comité de Administración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endParaRPr lang="es-MX" sz="1200" u="none" strike="noStrike" dirty="0">
                        <a:effectLst/>
                        <a:latin typeface="Segoe UI" panose="020B0502040204020203" pitchFamily="34" charset="0"/>
                        <a:cs typeface="Segoe UI" panose="020B0502040204020203" pitchFamily="34" charset="0"/>
                      </a:endParaRPr>
                    </a:p>
                    <a:p>
                      <a:pPr lvl="0" algn="just"/>
                      <a:r>
                        <a:rPr lang="es-MX" sz="1200" u="none" strike="noStrike" dirty="0">
                          <a:effectLst/>
                          <a:latin typeface="Segoe UI" panose="020B0502040204020203" pitchFamily="34" charset="0"/>
                          <a:cs typeface="Segoe UI" panose="020B0502040204020203" pitchFamily="34" charset="0"/>
                        </a:rPr>
                        <a:t>Asistió a la Sesión del Comité de Administración, donde se abordaron temas del Presupuesto, para el PEL 2024. </a:t>
                      </a: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presidio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con integrantes</a:t>
                      </a:r>
                      <a:r>
                        <a:rPr lang="es-MX" sz="1200" u="none" strike="noStrike" dirty="0">
                          <a:effectLst/>
                          <a:latin typeface="Segoe UI" panose="020B0502040204020203" pitchFamily="34" charset="0"/>
                          <a:cs typeface="Segoe UI" panose="020B0502040204020203" pitchFamily="34" charset="0"/>
                        </a:rPr>
                        <a:t>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2338814055"/>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58687753"/>
                  </a:ext>
                </a:extLst>
              </a:tr>
            </a:tbl>
          </a:graphicData>
        </a:graphic>
      </p:graphicFrame>
    </p:spTree>
    <p:extLst>
      <p:ext uri="{BB962C8B-B14F-4D97-AF65-F5344CB8AC3E}">
        <p14:creationId xmlns:p14="http://schemas.microsoft.com/office/powerpoint/2010/main" val="2296901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1017264187"/>
              </p:ext>
            </p:extLst>
          </p:nvPr>
        </p:nvGraphicFramePr>
        <p:xfrm>
          <a:off x="331974" y="1164149"/>
          <a:ext cx="11688789" cy="405834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Consejo General del IEC y Secretario Ejecutivo en la cual se abordaron temas como: </a:t>
                      </a:r>
                      <a:r>
                        <a:rPr lang="es-MX" sz="1200" b="0" i="0" kern="1200" dirty="0">
                          <a:solidFill>
                            <a:schemeClr val="dk1"/>
                          </a:solidFill>
                          <a:effectLst/>
                          <a:latin typeface="Segoe UI" panose="020B0502040204020203" pitchFamily="34" charset="0"/>
                          <a:ea typeface="+mn-ea"/>
                          <a:cs typeface="Segoe UI" panose="020B0502040204020203" pitchFamily="34" charset="0"/>
                        </a:rPr>
                        <a:t>Manual de capacitación a Comités Municipales, entre otros.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simbólica convenio de colaboración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31/01/2024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-AMCEE</a:t>
                      </a:r>
                    </a:p>
                  </a:txBody>
                  <a:tcPr marL="1503" marR="1503" marT="1503" marB="0" anchor="ctr">
                    <a:solidFill>
                      <a:srgbClr val="E6E6E6"/>
                    </a:solidFill>
                  </a:tcPr>
                </a:tc>
                <a:tc>
                  <a:txBody>
                    <a:bodyPr/>
                    <a:lstStyle/>
                    <a:p>
                      <a:pPr lvl="0" algn="just"/>
                      <a:r>
                        <a:rPr lang="es-MX" sz="1200" b="0" u="none" strike="noStrike" dirty="0">
                          <a:effectLst/>
                          <a:latin typeface="Segoe UI" panose="020B0502040204020203" pitchFamily="34" charset="0"/>
                          <a:cs typeface="Segoe UI" panose="020B0502040204020203" pitchFamily="34" charset="0"/>
                        </a:rPr>
                        <a:t>Presenció la firma del </a:t>
                      </a:r>
                      <a:r>
                        <a:rPr lang="es-MX" sz="1200" b="0" kern="1200" dirty="0">
                          <a:solidFill>
                            <a:schemeClr val="dk1"/>
                          </a:solidFill>
                          <a:effectLst/>
                          <a:latin typeface="Segoe UI" panose="020B0502040204020203" pitchFamily="34" charset="0"/>
                          <a:ea typeface="+mn-ea"/>
                          <a:cs typeface="Segoe UI" panose="020B0502040204020203" pitchFamily="34" charset="0"/>
                        </a:rPr>
                        <a:t>Convenio de Colaboración con el objeto de establecer bases y acuerdos para la implementación del Programa Operativo de la Red de Candidatas y la Red de Mujeres Electas para el proceso electoral local 2023-2024.</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bl>
          </a:graphicData>
        </a:graphic>
      </p:graphicFrame>
    </p:spTree>
    <p:extLst>
      <p:ext uri="{BB962C8B-B14F-4D97-AF65-F5344CB8AC3E}">
        <p14:creationId xmlns:p14="http://schemas.microsoft.com/office/powerpoint/2010/main" val="3848079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52138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Encuentro entre Partidos Políticos Nacionales y Liderazgos de Organización.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Representantes de Partidos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OPLES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14171A"/>
                          </a:solidFill>
                          <a:effectLst/>
                          <a:latin typeface="Segoe UI" panose="020B0502040204020203" pitchFamily="34" charset="0"/>
                          <a:cs typeface="Segoe UI" panose="020B0502040204020203" pitchFamily="34" charset="0"/>
                        </a:rPr>
                        <a:t>Atendió la invitación para participar en el </a:t>
                      </a:r>
                      <a:r>
                        <a:rPr lang="es-MX" sz="1200" b="0" i="0" u="none" strike="noStrike" kern="1200" dirty="0">
                          <a:solidFill>
                            <a:schemeClr val="dk1"/>
                          </a:solidFill>
                          <a:effectLst/>
                          <a:latin typeface="Segoe UI" panose="020B0502040204020203" pitchFamily="34" charset="0"/>
                          <a:ea typeface="+mn-ea"/>
                          <a:cs typeface="Segoe UI" panose="020B0502040204020203" pitchFamily="34" charset="0"/>
                        </a:rPr>
                        <a:t>e</a:t>
                      </a:r>
                      <a:r>
                        <a:rPr lang="es-MX" sz="1200" kern="1200" dirty="0">
                          <a:solidFill>
                            <a:schemeClr val="dk1"/>
                          </a:solidFill>
                          <a:effectLst/>
                          <a:latin typeface="Segoe UI" panose="020B0502040204020203" pitchFamily="34" charset="0"/>
                          <a:ea typeface="+mn-ea"/>
                          <a:cs typeface="Segoe UI" panose="020B0502040204020203" pitchFamily="34" charset="0"/>
                        </a:rPr>
                        <a:t>ncuentro entre Partidos Políticos Nacionales y Liderazgos de Organización, en el que se abordaron temas relacionados a la democracia.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14171A"/>
                          </a:solidFill>
                          <a:effectLst/>
                          <a:latin typeface="Segoe UI" panose="020B0502040204020203" pitchFamily="34" charset="0"/>
                          <a:cs typeface="Segoe UI" panose="020B0502040204020203" pitchFamily="34" charset="0"/>
                        </a:rPr>
                        <a:t>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de COTAPREP</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Asistió  a la Sesión Extraordinaria del Comité Técnico Asesor del Programa de Resultados Electorales Preliminares, en los que se aprobó el </a:t>
                      </a:r>
                      <a:r>
                        <a:rPr lang="es-MX" sz="1200" kern="1200" dirty="0">
                          <a:solidFill>
                            <a:schemeClr val="dk1"/>
                          </a:solidFill>
                          <a:effectLst/>
                          <a:latin typeface="Segoe UI" panose="020B0502040204020203" pitchFamily="34" charset="0"/>
                          <a:ea typeface="+mn-ea"/>
                          <a:cs typeface="Segoe UI" panose="020B0502040204020203" pitchFamily="34" charset="0"/>
                        </a:rPr>
                        <a:t>Prototipo navegable del sitio de publicación y formato de bases de datos que se utilizarán en la operación del PREP. </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06/02/2024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integrantes del Consejo General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Integración de la Comisión Temporal de Fiscalización.</a:t>
                      </a:r>
                    </a:p>
                    <a:p>
                      <a:pPr lvl="0" algn="just"/>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spTree>
    <p:extLst>
      <p:ext uri="{BB962C8B-B14F-4D97-AF65-F5344CB8AC3E}">
        <p14:creationId xmlns:p14="http://schemas.microsoft.com/office/powerpoint/2010/main" val="2035449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331974" y="1164149"/>
          <a:ext cx="11688789" cy="515713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06/02/2024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Reunión con la Mtra. Isela Licerio, líder Sindical de la Sección 38</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07/02/2024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Sección 38</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SNTE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la Mtra. Isela Licerio, líder Sindical de la Sección 38 para definir detalles del evento </a:t>
                      </a:r>
                      <a:r>
                        <a:rPr lang="es-ES" sz="1200" kern="1200" dirty="0">
                          <a:solidFill>
                            <a:schemeClr val="dk1"/>
                          </a:solidFill>
                          <a:effectLst/>
                          <a:latin typeface="Segoe UI" panose="020B0502040204020203" pitchFamily="34" charset="0"/>
                          <a:ea typeface="+mn-ea"/>
                          <a:cs typeface="Segoe UI" panose="020B0502040204020203" pitchFamily="34" charset="0"/>
                        </a:rPr>
                        <a:t>evento de “Cuenta-Cuentos”.</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07/02/2024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presidio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con integrantes</a:t>
                      </a:r>
                      <a:r>
                        <a:rPr lang="es-MX" sz="1200" u="none" strike="noStrike" dirty="0">
                          <a:effectLst/>
                          <a:latin typeface="Segoe UI" panose="020B0502040204020203" pitchFamily="34" charset="0"/>
                          <a:cs typeface="Segoe UI" panose="020B0502040204020203" pitchFamily="34" charset="0"/>
                        </a:rPr>
                        <a:t>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con la Directora de la DEA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Presentación y reunión de trabajo con la Directora Ejecutiva de Administración para tratar asuntos propios del Instituto Electoral de Coahuila.</a:t>
                      </a: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3394664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34001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rPr>
                        <a:t>Evento de Banderazo de salida operativa de SE  y CAE del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Explanada del Parque las Maravillas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Junta Local INE</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Participó en el banderazo de salida de trabajo de campo de los SE y CAE, que estarán realizando los trabajos operativos del PEL 2024. </a:t>
                      </a:r>
                    </a:p>
                    <a:p>
                      <a:pPr lvl="0" algn="just"/>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 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 con el medio ACCESO TV</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 ACCESO TV</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y atendió entrevista a ACCESO TV, para hablar sobre generalidades del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con la Junta Distrital 08</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Junta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Integrantes de la JD 08</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 JDE08 INE Coahuila</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Asistió a la reunión de trabajo con integrantes de la Junta Distrital 08 del Instituto Nacional Electoral de Coahuila para hablar sobre generalidades del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39723539"/>
                  </a:ext>
                </a:extLst>
              </a:tr>
            </a:tbl>
          </a:graphicData>
        </a:graphic>
      </p:graphicFrame>
    </p:spTree>
    <p:extLst>
      <p:ext uri="{BB962C8B-B14F-4D97-AF65-F5344CB8AC3E}">
        <p14:creationId xmlns:p14="http://schemas.microsoft.com/office/powerpoint/2010/main" val="1911336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136441"/>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95076">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kern="1200" dirty="0">
                          <a:solidFill>
                            <a:schemeClr val="dk1"/>
                          </a:solidFill>
                          <a:effectLst/>
                          <a:latin typeface="Segoe UI" panose="020B0502040204020203" pitchFamily="34" charset="0"/>
                          <a:ea typeface="+mn-ea"/>
                          <a:cs typeface="Segoe UI" panose="020B0502040204020203" pitchFamily="34" charset="0"/>
                        </a:rPr>
                        <a:t>: Próxima Sesión Extraordinaria del Consejo General del Instituto Electoral de Coahuila.</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Reunión de trabajo con JLE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a:t>
                      </a:r>
                    </a:p>
                  </a:txBody>
                  <a:tcPr marL="1503" marR="1503" marT="1503" marB="0" anchor="ctr">
                    <a:solidFill>
                      <a:srgbClr val="E6E6E6"/>
                    </a:solidFill>
                  </a:tcPr>
                </a:tc>
                <a:tc>
                  <a:txBody>
                    <a:bodyPr/>
                    <a:lstStyle/>
                    <a:p>
                      <a:pPr lvl="0" algn="just"/>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Secretario Ejecutivo, y personal de la JLE INE Coahuila. Para tratar temas relacionados, con los Lineamientos de la Entrega – Recepción y Traslado de los paquetes electorales. </a:t>
                      </a:r>
                    </a:p>
                    <a:p>
                      <a:pPr lvl="0" algn="just"/>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 llevó a cabo Entrevista a aspirante de Oficialía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16/02/2024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Asistió junto con las consejerías electorales  del Consejo General a la entrevista que se llevó a cabo al aspirante C. Gustavo Rangel,  para ocupar la vacante de la  Oficialía Electoral del IEC.</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 a medio de comunicación Siglo Torreón.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 –Siglo Torreón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y atendió entrevista al medio </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Siglo Torreón</a:t>
                      </a:r>
                      <a:r>
                        <a:rPr lang="es-MX" sz="1200" b="0" i="0" dirty="0">
                          <a:solidFill>
                            <a:srgbClr val="14171A"/>
                          </a:solidFill>
                          <a:effectLst/>
                          <a:latin typeface="Segoe UI" panose="020B0502040204020203" pitchFamily="34" charset="0"/>
                          <a:cs typeface="Segoe UI" panose="020B0502040204020203" pitchFamily="34" charset="0"/>
                        </a:rPr>
                        <a:t>, para hablar sobre temas relacionados con 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60277527"/>
                  </a:ext>
                </a:extLst>
              </a:tr>
            </a:tbl>
          </a:graphicData>
        </a:graphic>
      </p:graphicFrame>
    </p:spTree>
    <p:extLst>
      <p:ext uri="{BB962C8B-B14F-4D97-AF65-F5344CB8AC3E}">
        <p14:creationId xmlns:p14="http://schemas.microsoft.com/office/powerpoint/2010/main" val="930952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274497"/>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20/02/2024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Próxima Sesión del Consejo General; Informe de asuntos laborales, radicados ante el Tribunal Electoral del Estado de Coahuila de Zaragoza y la Junta Local de Conciliación y Arbitraje.</a:t>
                      </a:r>
                    </a:p>
                    <a:p>
                      <a:pPr lvl="0" algn="just"/>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21/02/2024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con integrantes</a:t>
                      </a:r>
                      <a:r>
                        <a:rPr lang="es-MX" sz="1200" u="none" strike="noStrike" dirty="0">
                          <a:effectLst/>
                          <a:latin typeface="Segoe UI" panose="020B0502040204020203" pitchFamily="34" charset="0"/>
                          <a:cs typeface="Segoe UI" panose="020B0502040204020203" pitchFamily="34" charset="0"/>
                        </a:rPr>
                        <a:t> de la Comisión de Organización Electoral del Instituto Electoral de Coahuila, para tratar asuntos del Proceso Electoral Local 2024.</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Conferencia impartida por el Dr. Lorenzo Córdova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22/02/2024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UANE</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UANE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conferencia impartida por el Dr. Lorenzo Córdova </a:t>
                      </a:r>
                      <a:r>
                        <a:rPr lang="es-MX" sz="1200" u="none" strike="noStrike" dirty="0" err="1">
                          <a:effectLst/>
                          <a:latin typeface="Segoe UI" panose="020B0502040204020203" pitchFamily="34" charset="0"/>
                          <a:cs typeface="Segoe UI" panose="020B0502040204020203" pitchFamily="34" charset="0"/>
                        </a:rPr>
                        <a:t>Vianello</a:t>
                      </a:r>
                      <a:r>
                        <a:rPr lang="es-MX" sz="1200" u="none" strike="noStrike" dirty="0">
                          <a:effectLst/>
                          <a:latin typeface="Segoe UI" panose="020B0502040204020203" pitchFamily="34" charset="0"/>
                          <a:cs typeface="Segoe UI" panose="020B0502040204020203" pitchFamily="34" charset="0"/>
                        </a:rPr>
                        <a:t>, en el cual se abordó el tema de </a:t>
                      </a:r>
                      <a:r>
                        <a:rPr lang="es-ES" sz="1200" u="none" strike="noStrike" dirty="0">
                          <a:effectLst/>
                          <a:latin typeface="Segoe UI" panose="020B0502040204020203" pitchFamily="34" charset="0"/>
                          <a:cs typeface="Segoe UI" panose="020B0502040204020203" pitchFamily="34" charset="0"/>
                        </a:rPr>
                        <a:t>Perspectiva sobre el Proceso Electoral 2023-2024.</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3662815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02458" y="103694"/>
            <a:ext cx="2514188" cy="995039"/>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573300" cy="271040"/>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1" y="1033360"/>
          <a:ext cx="11688789" cy="5722363"/>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96506">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23/02/2024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Entrevistas de la Segunda Convocatoria </a:t>
                      </a:r>
                      <a:r>
                        <a:rPr lang="es-MX" sz="1200" kern="1200" dirty="0">
                          <a:solidFill>
                            <a:schemeClr val="dk1"/>
                          </a:solidFill>
                          <a:effectLst/>
                          <a:latin typeface="Segoe UI" panose="020B0502040204020203" pitchFamily="34" charset="0"/>
                          <a:ea typeface="+mn-ea"/>
                          <a:cs typeface="Segoe UI" panose="020B0502040204020203" pitchFamily="34" charset="0"/>
                        </a:rPr>
                        <a:t>para la Integración de la Lista General de suplentes.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25/02/2024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Atendió acompañado de las consejerías electorales del Consejo General las entrevistas correspondientes para los aspirantes de la segunda Convocatoria  para Integración de la Lista General de suplentes en 23 de los 38 de los Comités Municipales Electorales respectivamente.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Vinculación INE –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de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Vinculación INE – OPLES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a:t>
                      </a:r>
                      <a:r>
                        <a:rPr lang="es-MX" sz="1200" kern="1200" dirty="0">
                          <a:solidFill>
                            <a:schemeClr val="dk1"/>
                          </a:solidFill>
                          <a:effectLst/>
                          <a:latin typeface="Segoe UI" panose="020B0502040204020203" pitchFamily="34" charset="0"/>
                          <a:ea typeface="+mn-ea"/>
                          <a:cs typeface="Segoe UI" panose="020B0502040204020203" pitchFamily="34" charset="0"/>
                        </a:rPr>
                        <a:t>de Vinculación INE – OPLES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1120426186"/>
                  </a:ext>
                </a:extLst>
              </a:tr>
            </a:tbl>
          </a:graphicData>
        </a:graphic>
      </p:graphicFrame>
    </p:spTree>
    <p:extLst>
      <p:ext uri="{BB962C8B-B14F-4D97-AF65-F5344CB8AC3E}">
        <p14:creationId xmlns:p14="http://schemas.microsoft.com/office/powerpoint/2010/main" val="2230080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70026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9460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Instalación de la Comisión de Blindaje Electoral del Gobierno del Estado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Museo del Desierto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 - AS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instalación de la Comisión de Blindaje Electoral del Gobierno del Estado, en el cual participaron distintas Instituciones, en ella se establecerán las líneas generales relativas a los compromisos que deben asumir los distintos actores, gubernamentales y políticos. </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Destrucción de la documentación y material electoral del Proceso Electoral Local Ordinario 2023.</a:t>
                      </a: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Sesión </a:t>
                      </a:r>
                      <a:r>
                        <a:rPr lang="es-MX" sz="1200" kern="1200" dirty="0">
                          <a:solidFill>
                            <a:schemeClr val="dk1"/>
                          </a:solidFill>
                          <a:effectLst/>
                          <a:latin typeface="Segoe UI" panose="020B0502040204020203" pitchFamily="34" charset="0"/>
                          <a:ea typeface="+mn-ea"/>
                          <a:cs typeface="Segoe UI" panose="020B0502040204020203" pitchFamily="34" charset="0"/>
                        </a:rPr>
                        <a:t>de la Comisión de Vinculación INE –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de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Vinculación INE – OPLES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Sesión con integrantes de la Comisión </a:t>
                      </a:r>
                      <a:r>
                        <a:rPr lang="es-MX" sz="1200" kern="1200" dirty="0">
                          <a:solidFill>
                            <a:schemeClr val="dk1"/>
                          </a:solidFill>
                          <a:effectLst/>
                          <a:latin typeface="Segoe UI" panose="020B0502040204020203" pitchFamily="34" charset="0"/>
                          <a:ea typeface="+mn-ea"/>
                          <a:cs typeface="Segoe UI" panose="020B0502040204020203" pitchFamily="34" charset="0"/>
                        </a:rPr>
                        <a:t>de Vinculación INE – OPLES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7036748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27/02/2024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 con integrantes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413924088"/>
                  </a:ext>
                </a:extLst>
              </a:tr>
            </a:tbl>
          </a:graphicData>
        </a:graphic>
      </p:graphicFrame>
    </p:spTree>
    <p:extLst>
      <p:ext uri="{BB962C8B-B14F-4D97-AF65-F5344CB8AC3E}">
        <p14:creationId xmlns:p14="http://schemas.microsoft.com/office/powerpoint/2010/main" val="3096149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91617"/>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COPARMEX</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28/02/2024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 COPARMEX</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Atendió la reunión de trabajo con representantes de COPARMEX Coahuila, en la que se atendieron temas como; </a:t>
                      </a:r>
                      <a:r>
                        <a:rPr lang="es-MX" sz="1200" kern="1200" dirty="0">
                          <a:solidFill>
                            <a:schemeClr val="dk1"/>
                          </a:solidFill>
                          <a:effectLst/>
                          <a:latin typeface="Segoe UI" panose="020B0502040204020203" pitchFamily="34" charset="0"/>
                          <a:ea typeface="+mn-ea"/>
                          <a:cs typeface="Segoe UI" panose="020B0502040204020203" pitchFamily="34" charset="0"/>
                        </a:rPr>
                        <a:t>“Candidatas y Candidatos, Conóceles”   y se acordaron  10 Compromisos Anticorrupción propuestos por Coparmex y CCIC.</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Instalación de la Comisión Temporal de Fiscalización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Sesión Ordinaria de la Comisión Temporal de Fiscalización en la cual se dio por instalada e integrada por las Consejerías.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Norte Estudio</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en compañía de las consejerías electorales integrantes del Consejo General del IEC, a la presentación y propuesta de la campaña institucional para el Instituto Electoral de Coahuila en el PELO 2024, por parte de la empresa Norte.</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bl>
          </a:graphicData>
        </a:graphic>
      </p:graphicFrame>
    </p:spTree>
    <p:extLst>
      <p:ext uri="{BB962C8B-B14F-4D97-AF65-F5344CB8AC3E}">
        <p14:creationId xmlns:p14="http://schemas.microsoft.com/office/powerpoint/2010/main" val="209320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3629382623"/>
              </p:ext>
            </p:extLst>
          </p:nvPr>
        </p:nvGraphicFramePr>
        <p:xfrm>
          <a:off x="331974" y="1164149"/>
          <a:ext cx="11688789" cy="515713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Solemne con motivo del Inicio del Proceso Electoral Ordinario 2024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Sala de sesiones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Representantes de Partidos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14171A"/>
                          </a:solidFill>
                          <a:effectLst/>
                          <a:latin typeface="Segoe UI" panose="020B0502040204020203" pitchFamily="34" charset="0"/>
                          <a:cs typeface="Segoe UI" panose="020B0502040204020203" pitchFamily="34" charset="0"/>
                        </a:rPr>
                        <a:t>Presidió la </a:t>
                      </a:r>
                      <a:r>
                        <a:rPr lang="es-MX" sz="1200" kern="1200" dirty="0">
                          <a:solidFill>
                            <a:schemeClr val="dk1"/>
                          </a:solidFill>
                          <a:effectLst/>
                          <a:latin typeface="Segoe UI" panose="020B0502040204020203" pitchFamily="34" charset="0"/>
                          <a:ea typeface="+mn-ea"/>
                          <a:cs typeface="Segoe UI" panose="020B0502040204020203" pitchFamily="34" charset="0"/>
                        </a:rPr>
                        <a:t>Sesión Solemne con motivo del Inicio del Proceso Electoral Ordinario 2024 del Instituto Electoral de Coahuila.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Extraordinaria de la Comisión de 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Sesión Extraordinaria de la Comisión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 con TV Azteca</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Telefónica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Atendió entrevista vía telefónica con Cristian Estrada de TV Azteca para hablar sobre generalidades del Proceso Electoral Local Ordinario PELO 2024.</a:t>
                      </a: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2662363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69842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Festejo de Cumpleañeros Febrero 2024</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rPr>
                        <a:t>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Funcionariado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Fomentar el bienestar personal del funcionariado del Instituto Electoral de Coahuila, Y “Brindar en el mes de cumpleaños un detalle a nombre del Instituto y organizar un pequeño convivio para festejar a las y los cumpleañeros del mes”</a:t>
                      </a:r>
                      <a:r>
                        <a:rPr lang="es-MX" sz="1800" b="0" kern="1200" dirty="0">
                          <a:solidFill>
                            <a:schemeClr val="dk1"/>
                          </a:solidFill>
                          <a:effectLst/>
                          <a:latin typeface="+mn-lt"/>
                          <a:ea typeface="+mn-ea"/>
                          <a:cs typeface="+mn-cs"/>
                        </a:rPr>
                        <a:t>.</a:t>
                      </a:r>
                      <a:endParaRPr lang="es-MX" sz="1200" b="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Campaña Institucional del IEC</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rPr>
                        <a:t>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Presentación de la propuesta para la Campaña promoción al voto 2024 por parte de la empresa Norte Estudio.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a:t>
                      </a:r>
                      <a:r>
                        <a:rPr lang="es-MX" sz="1200" u="none" strike="noStrike" dirty="0">
                          <a:effectLst/>
                          <a:latin typeface="Segoe UI" panose="020B0502040204020203" pitchFamily="34" charset="0"/>
                          <a:cs typeface="Segoe UI" panose="020B0502040204020203" pitchFamily="34" charset="0"/>
                        </a:rPr>
                        <a:t>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spTree>
    <p:extLst>
      <p:ext uri="{BB962C8B-B14F-4D97-AF65-F5344CB8AC3E}">
        <p14:creationId xmlns:p14="http://schemas.microsoft.com/office/powerpoint/2010/main" val="3665882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251605" y="1060632"/>
          <a:ext cx="11688789" cy="565761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925763">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07655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Destrucción de documentación y Material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Bodega Electoral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al arranque de los trabajos de destrucción de documentación y material electoral generados en los Procesos Electorales Locales de 2021 y 2023</a:t>
                      </a:r>
                    </a:p>
                  </a:txBody>
                  <a:tcPr marL="1503" marR="1503" marT="1503" marB="0" anchor="ctr">
                    <a:solidFill>
                      <a:srgbClr val="E6E6E6"/>
                    </a:solidFill>
                  </a:tcPr>
                </a:tc>
                <a:extLst>
                  <a:ext uri="{0D108BD9-81ED-4DB2-BD59-A6C34878D82A}">
                    <a16:rowId xmlns:a16="http://schemas.microsoft.com/office/drawing/2014/main" val="3377474807"/>
                  </a:ext>
                </a:extLst>
              </a:tr>
              <a:tr h="1076553">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Consejeras y Consejeros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05/03/2024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 Programa "Feria del Desierto 2024".</a:t>
                      </a:r>
                    </a:p>
                    <a:p>
                      <a:pPr lvl="0"/>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1255733">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Ceremonia de reconocimiento al Mtro. Esteban Sanchez Cabello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05/03/2024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Presencial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otorgó un reconocimiento al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Mtro. Esteban Sánchez Cabello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por su labor como Fiscal en Delitos Electorales, en agradecimiento al apoyo brindado al Instituto Electoral de Coahuila.</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1255733">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con la Secretaría de Fiscalización del Estado y Rendición de Cuentas.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07/03/2024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Oficinas de la Secretaria de Fiscalización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Secretaría de fiscalización del Estado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Secretaría de Fiscalización del Estado </a:t>
                      </a:r>
                    </a:p>
                  </a:txBody>
                  <a:tcPr marL="1503" marR="1503" marT="1503" marB="0" anchor="ctr">
                    <a:solidFill>
                      <a:srgbClr val="E6E6E6"/>
                    </a:solidFill>
                  </a:tcPr>
                </a:tc>
                <a:tc>
                  <a:txBody>
                    <a:bodyPr/>
                    <a:lstStyle/>
                    <a:p>
                      <a:pPr algn="just"/>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esta reunión con el propósito de acordar la agenda y/o gira del Blindaje en materia Electoral.</a:t>
                      </a: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2736146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Evento cuentacuentos “Democracia en el país de los monstruos”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11/03/2024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Escuela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Autoridades Educativas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IEC - SEP</a:t>
                      </a:r>
                    </a:p>
                  </a:txBody>
                  <a:tcPr marL="1503" marR="1503" marT="1503" marB="0" anchor="ctr">
                    <a:solidFill>
                      <a:srgbClr val="E6E6E6"/>
                    </a:solidFill>
                  </a:tcPr>
                </a:tc>
                <a:tc>
                  <a:txBody>
                    <a:bodyPr/>
                    <a:lstStyle/>
                    <a:p>
                      <a:pPr algn="just"/>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Coordinó y asistió al evento de cuentacuentos en Saltillo, derivado de la Importancia de la educación cívica, como eje fundamental para el fortalecimiento de la democracia en nuestro país. </a:t>
                      </a:r>
                    </a:p>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Evento cuentacuentos “Democracia en el país de los monstruos”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11/03/2024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Escuela Centenario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Autoridades Educativas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IEC - SEP</a:t>
                      </a:r>
                    </a:p>
                  </a:txBody>
                  <a:tcPr marL="1503" marR="1503" marT="1503" marB="0" anchor="ctr">
                    <a:solidFill>
                      <a:srgbClr val="E6E6E6"/>
                    </a:solidFill>
                  </a:tcPr>
                </a:tc>
                <a:tc>
                  <a:txBody>
                    <a:bodyPr/>
                    <a:lstStyle/>
                    <a:p>
                      <a:pPr algn="just"/>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Coordinó y asistió al evento de cuentacuentos, derivado de la Importancia de la educación cívica, como eje fundamental para el fortalecimiento de la democracia en nuestro país. </a:t>
                      </a:r>
                    </a:p>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Presentación cuentacuentos “Democracia en el país de los monstruos”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11/03/2024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Escuela Anexa a la Normal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Autoridades Educativas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IEC - SEP</a:t>
                      </a:r>
                    </a:p>
                  </a:txBody>
                  <a:tcPr marL="1503" marR="1503" marT="1503" marB="0" anchor="ctr">
                    <a:solidFill>
                      <a:srgbClr val="E6E6E6"/>
                    </a:solidFill>
                  </a:tcPr>
                </a:tc>
                <a:tc>
                  <a:txBody>
                    <a:bodyPr/>
                    <a:lstStyle/>
                    <a:p>
                      <a:pPr algn="just"/>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Coordinó y asistió al evento de cuentacuentos, derivado de la Importancia de la educación cívica, como eje fundamental para el fortalecimiento de la democracia en nuestro país. </a:t>
                      </a:r>
                    </a:p>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reunión de trabajo con Consejeros Electorales del IEC y Secretario Ejecutivo, en la cual se abordaron temas como</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Proyecto de Acuerdo de la Comisión de Organización Electoral, mediante el cual se aprueban los Lineamientos.</a:t>
                      </a:r>
                    </a:p>
                  </a:txBody>
                  <a:tcPr marL="1503" marR="1503" marT="1503" marB="0" anchor="ctr">
                    <a:solidFill>
                      <a:srgbClr val="E6E6E6"/>
                    </a:solidFill>
                  </a:tcPr>
                </a:tc>
                <a:extLst>
                  <a:ext uri="{0D108BD9-81ED-4DB2-BD59-A6C34878D82A}">
                    <a16:rowId xmlns:a16="http://schemas.microsoft.com/office/drawing/2014/main" val="3339723539"/>
                  </a:ext>
                </a:extLst>
              </a:tr>
            </a:tbl>
          </a:graphicData>
        </a:graphic>
      </p:graphicFrame>
    </p:spTree>
    <p:extLst>
      <p:ext uri="{BB962C8B-B14F-4D97-AF65-F5344CB8AC3E}">
        <p14:creationId xmlns:p14="http://schemas.microsoft.com/office/powerpoint/2010/main" val="576219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125569"/>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683666">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a:solidFill>
                            <a:srgbClr val="000000"/>
                          </a:solidFill>
                          <a:effectLst/>
                          <a:latin typeface="Segoe UI" panose="020B0502040204020203" pitchFamily="34" charset="0"/>
                          <a:cs typeface="Segoe UI" panose="020B0502040204020203" pitchFamily="34" charset="0"/>
                        </a:rPr>
                        <a:t>12/03/2024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Virtual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informativa COPARMEX</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Personal de COPARMEX</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COPARMEX</a:t>
                      </a:r>
                    </a:p>
                  </a:txBody>
                  <a:tcPr marL="1503" marR="1503" marT="1503" marB="0" anchor="ctr">
                    <a:solidFill>
                      <a:srgbClr val="E6E6E6"/>
                    </a:solidFill>
                  </a:tcPr>
                </a:tc>
                <a:tc>
                  <a:txBody>
                    <a:bodyPr/>
                    <a:lstStyle/>
                    <a:p>
                      <a:pPr lvl="0" algn="just"/>
                      <a:r>
                        <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Celebró la Firma de convenio de colaboración con COPARMEX para fomentar la participación ciudadana.</a:t>
                      </a: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Taller sobre Acciones Afirmativas con un enfoque especial en la comunidad </a:t>
                      </a:r>
                      <a:r>
                        <a:rPr lang="es-MX" sz="1800" b="0" i="0" kern="1200" dirty="0">
                          <a:solidFill>
                            <a:schemeClr val="dk1"/>
                          </a:solidFill>
                          <a:effectLst/>
                          <a:latin typeface="+mn-lt"/>
                          <a:ea typeface="+mn-ea"/>
                          <a:cs typeface="+mn-cs"/>
                        </a:rPr>
                        <a:t> </a:t>
                      </a:r>
                      <a:r>
                        <a:rPr lang="es-MX" sz="1200" kern="1200" dirty="0">
                          <a:solidFill>
                            <a:schemeClr val="dk1"/>
                          </a:solidFill>
                          <a:effectLst/>
                          <a:latin typeface="Segoe UI" panose="020B0502040204020203" pitchFamily="34" charset="0"/>
                          <a:ea typeface="+mn-ea"/>
                          <a:cs typeface="Segoe UI" panose="020B0502040204020203" pitchFamily="34" charset="0"/>
                        </a:rPr>
                        <a:t>LGBTTTIQ+</a:t>
                      </a: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r>
                        <a:rPr lang="es-ES" sz="1200" kern="1200" dirty="0">
                          <a:solidFill>
                            <a:schemeClr val="dk1"/>
                          </a:solidFill>
                          <a:effectLst/>
                          <a:latin typeface="Segoe UI" panose="020B0502040204020203" pitchFamily="34" charset="0"/>
                          <a:ea typeface="+mn-ea"/>
                          <a:cs typeface="Segoe UI" panose="020B0502040204020203" pitchFamily="34" charset="0"/>
                        </a:rPr>
                        <a:t>Comunidad </a:t>
                      </a:r>
                      <a:r>
                        <a:rPr lang="es-MX" sz="1800" b="0" i="0" kern="1200" dirty="0">
                          <a:solidFill>
                            <a:schemeClr val="dk1"/>
                          </a:solidFill>
                          <a:effectLst/>
                          <a:latin typeface="+mn-lt"/>
                          <a:ea typeface="+mn-ea"/>
                          <a:cs typeface="+mn-cs"/>
                        </a:rPr>
                        <a:t> </a:t>
                      </a:r>
                      <a:r>
                        <a:rPr lang="es-MX" sz="1200" kern="1200" dirty="0">
                          <a:solidFill>
                            <a:schemeClr val="dk1"/>
                          </a:solidFill>
                          <a:effectLst/>
                          <a:latin typeface="Segoe UI" panose="020B0502040204020203" pitchFamily="34" charset="0"/>
                          <a:ea typeface="+mn-ea"/>
                          <a:cs typeface="Segoe UI" panose="020B0502040204020203" pitchFamily="34" charset="0"/>
                        </a:rPr>
                        <a:t>LGBTTTIQ+</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Coordinó el taller sobre las acciones afirmativas para profundizar en el conocimiento y la implementación de medidas compensatorias que garanticen la igualdad de derechos y oportunidades para todas las personas, independientemente de su orientación sexual o identidad de género.</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de Comisión de Organización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Sesión de trabajo con integrantes de la Comisión de Organización Electoral del Instituto Electoral de Coahuila.</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7770261"/>
                  </a:ext>
                </a:extLst>
              </a:tr>
            </a:tbl>
          </a:graphicData>
        </a:graphic>
      </p:graphicFrame>
    </p:spTree>
    <p:extLst>
      <p:ext uri="{BB962C8B-B14F-4D97-AF65-F5344CB8AC3E}">
        <p14:creationId xmlns:p14="http://schemas.microsoft.com/office/powerpoint/2010/main" val="563918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35837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262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CANIRAC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14/03/2024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Torreón,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Consejo de CARIRAC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IEC-CANIRAC</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Firmó Convenio de colaboración con CANIRAC, para la promoción del voto y la Participación Ciudadana en Jornada Electoral del próximo 2 de Junio.</a:t>
                      </a: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entre el IEC –JLE INE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16/03/2024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Directores</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IEC-JLE-INE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reunión de trabajo con la JLE del INE Coahuila, para llevar a cabo una revisión de actividades en curso y próximas a realizarse a cargo de las áreas competentes de las respectivas instituciones.</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UTC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19/03/2024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Universidad UTC</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u="none" strike="noStrike" dirty="0">
                          <a:effectLst/>
                          <a:latin typeface="Segoe UI" panose="020B0502040204020203" pitchFamily="34" charset="0"/>
                          <a:cs typeface="Segoe UI" panose="020B0502040204020203" pitchFamily="34" charset="0"/>
                        </a:rPr>
                        <a:t>Directivos de UTC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UTC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Firmó e impulsó Convenio de colaboración con la UTC para que las y los estudiantes de esa casa de estudios puedan realizar sus prácticas profesionales en el Instituto.</a:t>
                      </a: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758353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Firma de Convenio AIERA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Directivos de AIERA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AIERA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Impulsó y firmó en conjunto con AIERA el Convenio de colaboración para promover el voto y la participación ciudadana en el Proceso Electoral 2024.</a:t>
                      </a: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3687039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grpSp>
        <p:nvGrpSpPr>
          <p:cNvPr id="13" name="Grupo 12">
            <a:extLst>
              <a:ext uri="{FF2B5EF4-FFF2-40B4-BE49-F238E27FC236}">
                <a16:creationId xmlns:a16="http://schemas.microsoft.com/office/drawing/2014/main" id="{BC63BEAF-58BD-8034-3AED-1F50C1534EFB}"/>
              </a:ext>
            </a:extLst>
          </p:cNvPr>
          <p:cNvGrpSpPr/>
          <p:nvPr/>
        </p:nvGrpSpPr>
        <p:grpSpPr>
          <a:xfrm>
            <a:off x="6702458" y="103693"/>
            <a:ext cx="2514188" cy="954125"/>
            <a:chOff x="11192838" y="981644"/>
            <a:chExt cx="3951804" cy="622401"/>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573300" cy="271040"/>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76445"/>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1" y="1442935"/>
          <a:ext cx="11688789" cy="472224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21/03/2024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528233963"/>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COPARMEX</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22/03/2024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COPARMEX</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ICAI</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COPARMEX - ICAI</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Firmó e impulsó el Convenio de colaboración con COPARMEX y el ICAI para la difusión del Sistema “Candidatas y Candidatos,  Conóceles”. </a:t>
                      </a: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2693503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2725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Vinculación con el INE y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reunión de trabajo con integrantes de la Comisión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Vinculación con el INE y los OPLES</a:t>
                      </a:r>
                      <a:r>
                        <a:rPr lang="es-MX" sz="1200" u="none" strike="noStrike" dirty="0">
                          <a:effectLst/>
                          <a:latin typeface="Segoe UI" panose="020B0502040204020203"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a:t>
                      </a:r>
                      <a:r>
                        <a:rPr lang="es-MX" sz="1200" u="none" strike="noStrike" dirty="0">
                          <a:effectLst/>
                          <a:latin typeface="Segoe UI" panose="020B0502040204020203" pitchFamily="34" charset="0"/>
                          <a:cs typeface="Segoe UI" panose="020B0502040204020203" pitchFamily="34" charset="0"/>
                        </a:rPr>
                        <a:t>la reunión de trabajo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17036748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próxima sesión del Consejo General y asuntos generales.</a:t>
                      </a:r>
                    </a:p>
                  </a:txBody>
                  <a:tcPr marL="1503" marR="1503" marT="1503" marB="0" anchor="ctr">
                    <a:solidFill>
                      <a:srgbClr val="E6E6E6"/>
                    </a:solidFill>
                  </a:tcPr>
                </a:tc>
                <a:extLst>
                  <a:ext uri="{0D108BD9-81ED-4DB2-BD59-A6C34878D82A}">
                    <a16:rowId xmlns:a16="http://schemas.microsoft.com/office/drawing/2014/main" val="413924088"/>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Extraordinaria Urgente </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59537164"/>
                  </a:ext>
                </a:extLst>
              </a:tr>
            </a:tbl>
          </a:graphicData>
        </a:graphic>
      </p:graphicFrame>
    </p:spTree>
    <p:extLst>
      <p:ext uri="{BB962C8B-B14F-4D97-AF65-F5344CB8AC3E}">
        <p14:creationId xmlns:p14="http://schemas.microsoft.com/office/powerpoint/2010/main" val="574883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15162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Comisión de Vinculación con el INE y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28/03/2024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Dirigió la Sesión Ordinaria con integrantes de la Comisión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Vinculación con el INE y los OPLES</a:t>
                      </a:r>
                      <a:r>
                        <a:rPr lang="es-MX" sz="1200" u="none" strike="noStrike" dirty="0">
                          <a:effectLst/>
                          <a:latin typeface="Segoe UI" panose="020B0502040204020203"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28/03/2024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Sesión Extraordinaria con los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Innovación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28/03/2024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Sesión Extraordinaria con integrantes de la Comisión de Innovación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Temporal de Fiscalización</a:t>
                      </a: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28/03/2024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algn="ctr" fontAlgn="ct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con integrantes de la Comisión Temporal de Fiscalización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2744074528"/>
                  </a:ext>
                </a:extLst>
              </a:tr>
            </a:tbl>
          </a:graphicData>
        </a:graphic>
      </p:graphicFrame>
    </p:spTree>
    <p:extLst>
      <p:ext uri="{BB962C8B-B14F-4D97-AF65-F5344CB8AC3E}">
        <p14:creationId xmlns:p14="http://schemas.microsoft.com/office/powerpoint/2010/main" val="3643678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5"/>
            <a:ext cx="5193323" cy="693378"/>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71883" y="110050"/>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51605" y="1039213"/>
          <a:ext cx="11688789" cy="576136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la comisión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a:t>
                      </a:r>
                      <a:r>
                        <a:rPr lang="es-MX" sz="1200" u="none" strike="noStrike" dirty="0">
                          <a:effectLst/>
                          <a:latin typeface="Segoe UI" panose="020B0502040204020203" pitchFamily="34" charset="0"/>
                          <a:cs typeface="Segoe UI" panose="020B0502040204020203" pitchFamily="34" charset="0"/>
                        </a:rPr>
                        <a:t>la reunión de trabajo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Urgente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Sesión Extraordinaria con los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30/03/2024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la comisión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744074528"/>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30754385"/>
                  </a:ext>
                </a:extLst>
              </a:tr>
            </a:tbl>
          </a:graphicData>
        </a:graphic>
      </p:graphicFrame>
    </p:spTree>
    <p:extLst>
      <p:ext uri="{BB962C8B-B14F-4D97-AF65-F5344CB8AC3E}">
        <p14:creationId xmlns:p14="http://schemas.microsoft.com/office/powerpoint/2010/main" val="2756435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099690"/>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con la Consejera</a:t>
                      </a:r>
                      <a:r>
                        <a:rPr lang="es-MX" sz="1200" kern="1200" dirty="0">
                          <a:solidFill>
                            <a:schemeClr val="dk1"/>
                          </a:solidFill>
                          <a:effectLst/>
                          <a:latin typeface="Segoe UI" panose="020B0502040204020203" pitchFamily="34" charset="0"/>
                          <a:ea typeface="+mn-ea"/>
                          <a:cs typeface="Segoe UI" panose="020B0502040204020203" pitchFamily="34" charset="0"/>
                        </a:rPr>
                        <a:t> Presidenta del Consejo General</a:t>
                      </a:r>
                      <a:r>
                        <a:rPr lang="es-ES" sz="1200" kern="1200" dirty="0">
                          <a:solidFill>
                            <a:schemeClr val="dk1"/>
                          </a:solidFill>
                          <a:effectLst/>
                          <a:latin typeface="Segoe UI" panose="020B0502040204020203" pitchFamily="34" charset="0"/>
                          <a:ea typeface="+mn-ea"/>
                          <a:cs typeface="Segoe UI" panose="020B0502040204020203" pitchFamily="34" charset="0"/>
                        </a:rPr>
                        <a:t> del INE Lic. Guadalupe Taddei </a:t>
                      </a:r>
                      <a:r>
                        <a:rPr lang="es-MX" sz="1200" kern="1200" dirty="0">
                          <a:solidFill>
                            <a:schemeClr val="dk1"/>
                          </a:solidFill>
                          <a:effectLst/>
                          <a:latin typeface="Segoe UI" panose="020B0502040204020203" pitchFamily="34" charset="0"/>
                          <a:ea typeface="+mn-ea"/>
                          <a:cs typeface="Segoe UI" panose="020B0502040204020203" pitchFamily="34" charset="0"/>
                        </a:rPr>
                        <a:t>Zavala</a:t>
                      </a: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rPr>
                        <a:t>Cd. De México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Consejera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Sostuvo una reunión de trabajo con la Presidenta del Instituto Nacional Electoral </a:t>
                      </a:r>
                      <a:r>
                        <a:rPr lang="es-ES" sz="1200" kern="1200" dirty="0">
                          <a:solidFill>
                            <a:schemeClr val="dk1"/>
                          </a:solidFill>
                          <a:effectLst/>
                          <a:latin typeface="Segoe UI" panose="020B0502040204020203" pitchFamily="34" charset="0"/>
                          <a:ea typeface="+mn-ea"/>
                          <a:cs typeface="Segoe UI" panose="020B0502040204020203" pitchFamily="34" charset="0"/>
                        </a:rPr>
                        <a:t>Lic. Guadalupe Taddei </a:t>
                      </a:r>
                      <a:r>
                        <a:rPr lang="es-MX" sz="1200" kern="1200" dirty="0">
                          <a:solidFill>
                            <a:schemeClr val="dk1"/>
                          </a:solidFill>
                          <a:effectLst/>
                          <a:latin typeface="Segoe UI" panose="020B0502040204020203" pitchFamily="34" charset="0"/>
                          <a:ea typeface="+mn-ea"/>
                          <a:cs typeface="Segoe UI" panose="020B0502040204020203" pitchFamily="34" charset="0"/>
                        </a:rPr>
                        <a:t>Zavala, </a:t>
                      </a:r>
                      <a:r>
                        <a:rPr lang="es-MX" sz="1200" b="0" kern="1200" dirty="0">
                          <a:solidFill>
                            <a:schemeClr val="dk1"/>
                          </a:solidFill>
                          <a:effectLst/>
                          <a:latin typeface="Segoe UI" panose="020B0502040204020203" pitchFamily="34" charset="0"/>
                          <a:ea typeface="+mn-ea"/>
                          <a:cs typeface="Segoe UI" panose="020B0502040204020203" pitchFamily="34" charset="0"/>
                        </a:rPr>
                        <a:t>en la cual se tocaron temas como avances del PEL 2024.</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reunión en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y Secretario Ejecutivo, en la cual se abordaron temas relativos al PELO 2024.</a:t>
                      </a:r>
                    </a:p>
                    <a:p>
                      <a:pPr lvl="0"/>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Inauguración del Módulo de Orientación para atender caso de violencia política contra las mujeres en razón de género.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03/04/2024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Monterrey Nuevo León</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a la Inauguración del Módulo de Orientación para atender caso de violencia política contra las mujeres en razón de género.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09214297"/>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4266464703"/>
                  </a:ext>
                </a:extLst>
              </a:tr>
            </a:tbl>
          </a:graphicData>
        </a:graphic>
      </p:graphicFrame>
    </p:spTree>
    <p:extLst>
      <p:ext uri="{BB962C8B-B14F-4D97-AF65-F5344CB8AC3E}">
        <p14:creationId xmlns:p14="http://schemas.microsoft.com/office/powerpoint/2010/main" val="2203998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649544841"/>
              </p:ext>
            </p:extLst>
          </p:nvPr>
        </p:nvGraphicFramePr>
        <p:xfrm>
          <a:off x="331974" y="1164149"/>
          <a:ext cx="11688789" cy="533850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integrantes del Consejo General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Vencimiento Encargadurías de Despacho de las Direcciones y Unidades Técnicas del Instituto</a:t>
                      </a:r>
                      <a:r>
                        <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de la Comisión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 del Instituto Electoral de Coahuila.</a:t>
                      </a:r>
                      <a:r>
                        <a:rPr lang="es-MX" sz="1200" u="none" strike="noStrike" dirty="0">
                          <a:effectLst/>
                          <a:latin typeface="Segoe UI" panose="020B0502040204020203" pitchFamily="34" charset="0"/>
                          <a:cs typeface="Segoe UI" panose="020B0502040204020203" pitchFamily="34" charset="0"/>
                        </a:rPr>
                        <a:t> </a:t>
                      </a: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spTree>
    <p:extLst>
      <p:ext uri="{BB962C8B-B14F-4D97-AF65-F5344CB8AC3E}">
        <p14:creationId xmlns:p14="http://schemas.microsoft.com/office/powerpoint/2010/main" val="2965637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331974" y="1164149"/>
          <a:ext cx="11688789" cy="497425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295336">
                  <a:extLst>
                    <a:ext uri="{9D8B030D-6E8A-4147-A177-3AD203B41FA5}">
                      <a16:colId xmlns:a16="http://schemas.microsoft.com/office/drawing/2014/main" val="477278865"/>
                    </a:ext>
                  </a:extLst>
                </a:gridCol>
                <a:gridCol w="1416544">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496182">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Paridad e Inclusión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Reunión de trabajo con integrantes de la Comisión de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Paridad e Inclusión </a:t>
                      </a:r>
                      <a:r>
                        <a:rPr lang="es-MX" sz="1200" u="none" strike="noStrike" dirty="0">
                          <a:effectLst/>
                          <a:latin typeface="Segoe UI" panose="020B0502040204020203" pitchFamily="34" charset="0"/>
                          <a:cs typeface="Segoe UI" panose="020B0502040204020203" pitchFamily="34" charset="0"/>
                        </a:rPr>
                        <a:t>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 la Comisión de Organización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04/04/2024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Extraordinaria acompañado de los</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 integrantes </a:t>
                      </a:r>
                      <a:r>
                        <a:rPr lang="es-MX" sz="1200" u="none" strike="noStrike" dirty="0">
                          <a:effectLst/>
                          <a:latin typeface="Segoe UI" panose="020B0502040204020203" pitchFamily="34" charset="0"/>
                          <a:cs typeface="Segoe UI" panose="020B0502040204020203" pitchFamily="34" charset="0"/>
                        </a:rPr>
                        <a:t>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04/04/2024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de colaboración entre el OPLE Nuevo León y CANIRAC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05/04/2024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OPLE Nuevo León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Presenció la firma de convenio de colaboración signada entre el IEENL Y CANIRAC </a:t>
                      </a: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320114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79137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del COTAPREP</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05/04/2024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COTAPREP</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Part</a:t>
                      </a:r>
                      <a:r>
                        <a:rPr lang="es-MX" sz="1200" b="0" i="0" kern="1200" dirty="0" err="1">
                          <a:solidFill>
                            <a:srgbClr val="14171A"/>
                          </a:solidFill>
                          <a:effectLst/>
                          <a:latin typeface="Segoe UI" panose="020B0502040204020203" pitchFamily="34" charset="0"/>
                          <a:ea typeface="Calibri" panose="020F0502020204030204" pitchFamily="34" charset="0"/>
                          <a:cs typeface="Segoe UI" panose="020B0502040204020203" pitchFamily="34" charset="0"/>
                        </a:rPr>
                        <a:t>icipó</a:t>
                      </a:r>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en la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a:t>
                      </a:r>
                      <a:r>
                        <a:rPr lang="es-ES" sz="1200" b="0" i="0" kern="1200" dirty="0" err="1">
                          <a:solidFill>
                            <a:srgbClr val="14171A"/>
                          </a:solidFill>
                          <a:effectLst/>
                          <a:latin typeface="Segoe UI" panose="020B0502040204020203" pitchFamily="34" charset="0"/>
                          <a:ea typeface="Calibri" panose="020F0502020204030204" pitchFamily="34" charset="0"/>
                          <a:cs typeface="Segoe UI" panose="020B0502040204020203" pitchFamily="34" charset="0"/>
                        </a:rPr>
                        <a:t>esión</a:t>
                      </a:r>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Ordinaria que realizo el  COTAPREP</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urgente de la Comisión de Paridad e Inclusión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05/04/2024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Reunión de trabajo con integrantes de la Comisión de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Paridad e Inclusión </a:t>
                      </a:r>
                      <a:r>
                        <a:rPr lang="es-MX" sz="1200" u="none" strike="noStrike" dirty="0">
                          <a:effectLst/>
                          <a:latin typeface="Segoe UI" panose="020B0502040204020203" pitchFamily="34" charset="0"/>
                          <a:cs typeface="Segoe UI" panose="020B0502040204020203" pitchFamily="34" charset="0"/>
                        </a:rPr>
                        <a:t>del Instituto Electoral de Coahuila.</a:t>
                      </a: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Presentación del diseño de Boletas y Actas de la Jornada.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05/04/2024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a:t>
                      </a:r>
                    </a:p>
                    <a:p>
                      <a:pPr algn="ctr" fontAlgn="ctr"/>
                      <a:r>
                        <a:rPr kumimoji="0" lang="es-MX" sz="1200" b="0" i="0" u="none" strike="noStrike" kern="1200" cap="none" spc="0" normalizeH="0" baseline="0" noProof="0" dirty="0">
                          <a:ln>
                            <a:noFill/>
                          </a:ln>
                          <a:solidFill>
                            <a:srgbClr val="14171A"/>
                          </a:solidFill>
                          <a:effectLst/>
                          <a:uLnTx/>
                          <a:uFillTx/>
                          <a:latin typeface="Segoe UI" panose="020B0502040204020203" pitchFamily="34" charset="0"/>
                          <a:ea typeface="+mn-ea"/>
                          <a:cs typeface="Segoe UI" panose="020B0502040204020203" pitchFamily="34" charset="0"/>
                        </a:rPr>
                        <a:t>Partidos Políticos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IEC – Partidos Políticos </a:t>
                      </a:r>
                    </a:p>
                  </a:txBody>
                  <a:tcPr marL="1503" marR="1503" marT="1503" marB="0" anchor="ctr">
                    <a:solidFill>
                      <a:srgbClr val="E6E6E6"/>
                    </a:solidFill>
                  </a:tcPr>
                </a:tc>
                <a:tc>
                  <a:txBody>
                    <a:bodyPr/>
                    <a:lstStyle/>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presentación ante los partidos políticos de los diseños de las boletas y actas que se utilizaran para el PELO 2024.</a:t>
                      </a:r>
                    </a:p>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Rueda de prensa en el CME de Monclova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05/04/2024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Monclova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Rueda de prensa</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abordaron temas relacionados con el PEL 2024.</a:t>
                      </a:r>
                    </a:p>
                  </a:txBody>
                  <a:tcPr marL="1503" marR="1503" marT="1503" marB="0" anchor="ctr">
                    <a:solidFill>
                      <a:srgbClr val="E6E6E6"/>
                    </a:solidFill>
                  </a:tcPr>
                </a:tc>
                <a:extLst>
                  <a:ext uri="{0D108BD9-81ED-4DB2-BD59-A6C34878D82A}">
                    <a16:rowId xmlns:a16="http://schemas.microsoft.com/office/drawing/2014/main" val="3339723539"/>
                  </a:ext>
                </a:extLst>
              </a:tr>
            </a:tbl>
          </a:graphicData>
        </a:graphic>
      </p:graphicFrame>
    </p:spTree>
    <p:extLst>
      <p:ext uri="{BB962C8B-B14F-4D97-AF65-F5344CB8AC3E}">
        <p14:creationId xmlns:p14="http://schemas.microsoft.com/office/powerpoint/2010/main" val="2567496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136441"/>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9449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como</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Próxima sesión del Consejo General y asuntos generales.</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a:t>
                      </a:r>
                      <a:r>
                        <a:rPr lang="es-MX" sz="1200" kern="1200" dirty="0">
                          <a:solidFill>
                            <a:schemeClr val="dk1"/>
                          </a:solidFill>
                          <a:effectLst/>
                          <a:latin typeface="Segoe UI" panose="020B0502040204020203" pitchFamily="34" charset="0"/>
                          <a:ea typeface="+mn-ea"/>
                          <a:cs typeface="Segoe UI" panose="020B0502040204020203" pitchFamily="34" charset="0"/>
                        </a:rPr>
                        <a:t>E</a:t>
                      </a:r>
                      <a:r>
                        <a:rPr lang="es-ES" sz="1200" kern="1200" dirty="0" err="1">
                          <a:solidFill>
                            <a:schemeClr val="dk1"/>
                          </a:solidFill>
                          <a:effectLst/>
                          <a:latin typeface="Segoe UI" panose="020B0502040204020203" pitchFamily="34" charset="0"/>
                          <a:ea typeface="+mn-ea"/>
                          <a:cs typeface="Segoe UI" panose="020B0502040204020203" pitchFamily="34" charset="0"/>
                        </a:rPr>
                        <a:t>xtraordinaria</a:t>
                      </a:r>
                      <a:r>
                        <a:rPr lang="es-ES" sz="1200" kern="1200" dirty="0">
                          <a:solidFill>
                            <a:schemeClr val="dk1"/>
                          </a:solidFill>
                          <a:effectLst/>
                          <a:latin typeface="Segoe UI" panose="020B0502040204020203" pitchFamily="34" charset="0"/>
                          <a:ea typeface="+mn-ea"/>
                          <a:cs typeface="Segoe UI" panose="020B0502040204020203" pitchFamily="34" charset="0"/>
                        </a:rPr>
                        <a:t> urgente de la Comisión Temporal de Debates.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p>
                    <a:p>
                      <a:pPr algn="ctr" fontAlgn="ct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p>
                    <a:p>
                      <a:pPr algn="ctr" fontAlgn="ct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Participó en la </a:t>
                      </a:r>
                      <a:r>
                        <a:rPr lang="es-ES" sz="1200" kern="1200" dirty="0">
                          <a:solidFill>
                            <a:schemeClr val="dk1"/>
                          </a:solidFill>
                          <a:effectLst/>
                          <a:latin typeface="Segoe UI" panose="020B0502040204020203" pitchFamily="34" charset="0"/>
                          <a:ea typeface="+mn-ea"/>
                          <a:cs typeface="Segoe UI" panose="020B0502040204020203" pitchFamily="34" charset="0"/>
                        </a:rPr>
                        <a:t>Sesión </a:t>
                      </a:r>
                      <a:r>
                        <a:rPr lang="es-MX" sz="1200" kern="1200" dirty="0">
                          <a:solidFill>
                            <a:schemeClr val="dk1"/>
                          </a:solidFill>
                          <a:effectLst/>
                          <a:latin typeface="Segoe UI" panose="020B0502040204020203" pitchFamily="34" charset="0"/>
                          <a:ea typeface="+mn-ea"/>
                          <a:cs typeface="Segoe UI" panose="020B0502040204020203" pitchFamily="34" charset="0"/>
                        </a:rPr>
                        <a:t>E</a:t>
                      </a:r>
                      <a:r>
                        <a:rPr lang="es-ES" sz="1200" kern="1200" dirty="0" err="1">
                          <a:solidFill>
                            <a:schemeClr val="dk1"/>
                          </a:solidFill>
                          <a:effectLst/>
                          <a:latin typeface="Segoe UI" panose="020B0502040204020203" pitchFamily="34" charset="0"/>
                          <a:ea typeface="+mn-ea"/>
                          <a:cs typeface="Segoe UI" panose="020B0502040204020203" pitchFamily="34" charset="0"/>
                        </a:rPr>
                        <a:t>xtraordinaria</a:t>
                      </a:r>
                      <a:r>
                        <a:rPr lang="es-ES" sz="1200" kern="1200" dirty="0">
                          <a:solidFill>
                            <a:schemeClr val="dk1"/>
                          </a:solidFill>
                          <a:effectLst/>
                          <a:latin typeface="Segoe UI" panose="020B0502040204020203" pitchFamily="34" charset="0"/>
                          <a:ea typeface="+mn-ea"/>
                          <a:cs typeface="Segoe UI" panose="020B0502040204020203" pitchFamily="34" charset="0"/>
                        </a:rPr>
                        <a:t> urgente de la Comisión Temporal de Debates, </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de Prerrogativas y Partidos Políticos</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del IEC</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09/04/2024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del IEC</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7770261"/>
                  </a:ext>
                </a:extLst>
              </a:tr>
            </a:tbl>
          </a:graphicData>
        </a:graphic>
      </p:graphicFrame>
    </p:spTree>
    <p:extLst>
      <p:ext uri="{BB962C8B-B14F-4D97-AF65-F5344CB8AC3E}">
        <p14:creationId xmlns:p14="http://schemas.microsoft.com/office/powerpoint/2010/main" val="2805996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2" y="1136441"/>
          <a:ext cx="11688789" cy="561777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de colaboración con CANIRAC Saltillo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11/04/2024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Consejo de CANIRAC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IEC-CANIRAC</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con integrantes del Consejo General mediante el cual se firmó el convenio de colaboración con CANIRAC Saltillo, cuyo objetivo es la promoción del voto y la Participación Ciudadana en Jornada Electoral del próximo 2 de Junio.</a:t>
                      </a: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Rueda de prensa en Torreón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Torreón</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Rueda de prensa</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Atendió la rueda de prensa que se realizó en el Comité Municipal de Torreón, en la que se abordaron temas relacionados con el PEL 2024.</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de colaboración con CLIP Laguna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Consejo de CLIP Laguna</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IEC-CLIP</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firmó convenio de colaboración con CLIP laguna, para la promoción del voto y la Participación Ciudadana en Jornada Electoral del próximo 2 de Junio.</a:t>
                      </a:r>
                    </a:p>
                  </a:txBody>
                  <a:tcPr marL="1503" marR="1503" marT="1503" marB="0" anchor="ctr">
                    <a:solidFill>
                      <a:srgbClr val="E6E6E6"/>
                    </a:solidFill>
                  </a:tcPr>
                </a:tc>
                <a:extLst>
                  <a:ext uri="{0D108BD9-81ED-4DB2-BD59-A6C34878D82A}">
                    <a16:rowId xmlns:a16="http://schemas.microsoft.com/office/drawing/2014/main" val="28758353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13/04/2024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36036838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grpSp>
        <p:nvGrpSpPr>
          <p:cNvPr id="13" name="Grupo 12">
            <a:extLst>
              <a:ext uri="{FF2B5EF4-FFF2-40B4-BE49-F238E27FC236}">
                <a16:creationId xmlns:a16="http://schemas.microsoft.com/office/drawing/2014/main" id="{BC63BEAF-58BD-8034-3AED-1F50C1534EFB}"/>
              </a:ext>
            </a:extLst>
          </p:cNvPr>
          <p:cNvGrpSpPr/>
          <p:nvPr/>
        </p:nvGrpSpPr>
        <p:grpSpPr>
          <a:xfrm>
            <a:off x="6702458" y="103693"/>
            <a:ext cx="2514188" cy="954125"/>
            <a:chOff x="11192838" y="981644"/>
            <a:chExt cx="3951804" cy="622401"/>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573300" cy="271040"/>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76445"/>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1" y="1033360"/>
          <a:ext cx="11688789" cy="4594267"/>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Prueba técnica del PREP</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14/04/2024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PREP</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prueba técnica realizada por el PREP del IEC, donde se realizó una muestra del funcionamiento de este.</a:t>
                      </a:r>
                    </a:p>
                  </a:txBody>
                  <a:tcPr marL="1503" marR="1503" marT="1503" marB="0" anchor="ctr">
                    <a:solidFill>
                      <a:srgbClr val="E6E6E6"/>
                    </a:solidFill>
                  </a:tcPr>
                </a:tc>
                <a:extLst>
                  <a:ext uri="{0D108BD9-81ED-4DB2-BD59-A6C34878D82A}">
                    <a16:rowId xmlns:a16="http://schemas.microsoft.com/office/drawing/2014/main" val="2528233963"/>
                  </a:ext>
                </a:extLst>
              </a:tr>
              <a:tr h="11536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Debate de Candidaturas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14/04/2024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al Debate de Candidaturas del Municipio de Saltillo, en el que se permitió a la ciudadanía conocer las propuestas de las y los candidatos.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Foro de inclusión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15/04/2024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Ciudad Universitaria Arteaga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COPARMEX</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ICAI</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AIDH</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Atendió la invitación participando en el Foro de inclusión</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denominado “Protocolo para garantizar el derecho al voto y el derecho a la participación ciudadana de las personas con discapacidad”, impartida por la AIDH.</a:t>
                      </a: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2282824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grpSp>
        <p:nvGrpSpPr>
          <p:cNvPr id="13" name="Grupo 12">
            <a:extLst>
              <a:ext uri="{FF2B5EF4-FFF2-40B4-BE49-F238E27FC236}">
                <a16:creationId xmlns:a16="http://schemas.microsoft.com/office/drawing/2014/main" id="{BC63BEAF-58BD-8034-3AED-1F50C1534EFB}"/>
              </a:ext>
            </a:extLst>
          </p:cNvPr>
          <p:cNvGrpSpPr/>
          <p:nvPr/>
        </p:nvGrpSpPr>
        <p:grpSpPr>
          <a:xfrm>
            <a:off x="6702458" y="103693"/>
            <a:ext cx="2514188" cy="954125"/>
            <a:chOff x="11192838" y="981644"/>
            <a:chExt cx="3951804" cy="622401"/>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573300" cy="271040"/>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76445"/>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1" y="1033360"/>
          <a:ext cx="11688789" cy="538579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536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 la Comisión de Organización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528233963"/>
                  </a:ext>
                </a:extLst>
              </a:tr>
              <a:tr h="11536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Entrevistas para aspirantes a la Encargaduría de la UTPEI</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16/04/2024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En compañía de las Consejerías Electorales del IEC, entrevistaron a las y los aspirantes a ocupar la vacante de la </a:t>
                      </a:r>
                      <a:r>
                        <a:rPr lang="es-MX" sz="1200" kern="1200" dirty="0" err="1">
                          <a:solidFill>
                            <a:schemeClr val="dk1"/>
                          </a:solidFill>
                          <a:effectLst/>
                          <a:latin typeface="Segoe UI" panose="020B0502040204020203" pitchFamily="34" charset="0"/>
                          <a:ea typeface="+mn-ea"/>
                          <a:cs typeface="Segoe UI" panose="020B0502040204020203" pitchFamily="34" charset="0"/>
                        </a:rPr>
                        <a:t>Encargaduría</a:t>
                      </a:r>
                      <a:r>
                        <a:rPr lang="es-MX" sz="1200" kern="1200" dirty="0">
                          <a:solidFill>
                            <a:schemeClr val="dk1"/>
                          </a:solidFill>
                          <a:effectLst/>
                          <a:latin typeface="Segoe UI" panose="020B0502040204020203" pitchFamily="34" charset="0"/>
                          <a:ea typeface="+mn-ea"/>
                          <a:cs typeface="Segoe UI" panose="020B0502040204020203" pitchFamily="34" charset="0"/>
                        </a:rPr>
                        <a:t> de Despacho de la Unidad Técnica de 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16/04/2024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relevantes de PELO2024</a:t>
                      </a: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624782107"/>
                  </a:ext>
                </a:extLst>
              </a:tr>
            </a:tbl>
          </a:graphicData>
        </a:graphic>
      </p:graphicFrame>
    </p:spTree>
    <p:extLst>
      <p:ext uri="{BB962C8B-B14F-4D97-AF65-F5344CB8AC3E}">
        <p14:creationId xmlns:p14="http://schemas.microsoft.com/office/powerpoint/2010/main" val="1595322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2725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de colaboración con La Universidad Autónoma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18/04/2024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UAdeC</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Rector de la Universidad </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IEC-UAdeC</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firmó convenio de colaboración con </a:t>
                      </a:r>
                      <a:r>
                        <a:rPr lang="es-MX" sz="1200" b="0" i="0" kern="1200" dirty="0">
                          <a:solidFill>
                            <a:schemeClr val="dk1"/>
                          </a:solidFill>
                          <a:effectLst/>
                          <a:latin typeface="Segoe UI" panose="020B0502040204020203" pitchFamily="34" charset="0"/>
                          <a:ea typeface="+mn-ea"/>
                          <a:cs typeface="Segoe UI" panose="020B0502040204020203" pitchFamily="34" charset="0"/>
                        </a:rPr>
                        <a:t>l</a:t>
                      </a:r>
                      <a:r>
                        <a:rPr lang="es-MX" sz="1200" kern="1200" dirty="0">
                          <a:solidFill>
                            <a:schemeClr val="dk1"/>
                          </a:solidFill>
                          <a:effectLst/>
                          <a:latin typeface="Segoe UI" panose="020B0502040204020203" pitchFamily="34" charset="0"/>
                          <a:ea typeface="+mn-ea"/>
                          <a:cs typeface="Segoe UI" panose="020B0502040204020203" pitchFamily="34" charset="0"/>
                        </a:rPr>
                        <a:t>a Universidad Autónoma de Coahuila, en el que se pretende motivar a los alumnos a su participación democrática. </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20/04/2024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Extraordinaria Urgente </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7036748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Debate de Candidaturas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21/04/2024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al Debate de Candidaturas del Municipio de Torreón, en el que se permitió a la ciudadanía conocer las propuestas de las y los candidatos.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13924088"/>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23/04/2024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relevantes de PELO2024</a:t>
                      </a: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59537164"/>
                  </a:ext>
                </a:extLst>
              </a:tr>
            </a:tbl>
          </a:graphicData>
        </a:graphic>
      </p:graphicFrame>
    </p:spTree>
    <p:extLst>
      <p:ext uri="{BB962C8B-B14F-4D97-AF65-F5344CB8AC3E}">
        <p14:creationId xmlns:p14="http://schemas.microsoft.com/office/powerpoint/2010/main" val="309872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2725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23/04/2024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Elección de Cabildo Infantil Saltillo.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24/04/2024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SEDU</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Elección Infantil de Cabildo del Municipio de Saltillo, en donde los alumnos de primaria participaron en este ejercicio.  </a:t>
                      </a: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Integración de Paquetes Electorales  del Voto Anticipado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24/04/2024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JLE INE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JLE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Integración de Paquetes Electorales  del Voto Anticipado actividad conjunta con la Junta Local Ejecutiva del INE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25/04/2024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Sesión Extraordinaria con los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2744074528"/>
                  </a:ext>
                </a:extLst>
              </a:tr>
            </a:tbl>
          </a:graphicData>
        </a:graphic>
      </p:graphicFrame>
    </p:spTree>
    <p:extLst>
      <p:ext uri="{BB962C8B-B14F-4D97-AF65-F5344CB8AC3E}">
        <p14:creationId xmlns:p14="http://schemas.microsoft.com/office/powerpoint/2010/main" val="10596943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218581"/>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25/04/2024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Extraordinaria Urgente </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con integrantes de la Confederación de la Cámara de Comercio en Monclova.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Ciudad de Monclova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 integrantes de la Confederación de la Cámara de Comercio en Monclova, donde se a</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ES" sz="12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ordó</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la firma de un Convenio de Colaboración. </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Arribo, de la documentación electoral a la bodega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Bodega del IEC</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Presenció y verificó el arribo de la documentación electoral, que se utilizarán en la jornada del PELO 2024.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Administración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27/04/2024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con integrantes del Comité de Administración del IEC.</a:t>
                      </a:r>
                    </a:p>
                  </a:txBody>
                  <a:tcPr marL="1503" marR="1503" marT="1503" marB="0" anchor="ctr">
                    <a:solidFill>
                      <a:srgbClr val="E6E6E6"/>
                    </a:solidFill>
                  </a:tcPr>
                </a:tc>
                <a:extLst>
                  <a:ext uri="{0D108BD9-81ED-4DB2-BD59-A6C34878D82A}">
                    <a16:rowId xmlns:a16="http://schemas.microsoft.com/office/drawing/2014/main" val="2744074528"/>
                  </a:ext>
                </a:extLst>
              </a:tr>
            </a:tbl>
          </a:graphicData>
        </a:graphic>
      </p:graphicFrame>
    </p:spTree>
    <p:extLst>
      <p:ext uri="{BB962C8B-B14F-4D97-AF65-F5344CB8AC3E}">
        <p14:creationId xmlns:p14="http://schemas.microsoft.com/office/powerpoint/2010/main" val="8963288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40037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Vinculación con el INE y los OPLES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Ordinaria</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 </a:t>
                      </a:r>
                      <a:r>
                        <a:rPr lang="es-MX" sz="1200" u="none" strike="noStrike" dirty="0">
                          <a:effectLst/>
                          <a:latin typeface="Segoe UI" panose="020B0502040204020203" pitchFamily="34" charset="0"/>
                          <a:cs typeface="Segoe UI" panose="020B0502040204020203" pitchFamily="34" charset="0"/>
                        </a:rPr>
                        <a:t>de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Vinculación con el INE y los OPLES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Organización Electoral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Ordinaria </a:t>
                      </a:r>
                      <a:r>
                        <a:rPr lang="es-MX" sz="1200" u="none" strike="noStrike" dirty="0">
                          <a:effectLst/>
                          <a:latin typeface="Segoe UI" panose="020B0502040204020203" pitchFamily="34" charset="0"/>
                          <a:cs typeface="Segoe UI" panose="020B0502040204020203" pitchFamily="34" charset="0"/>
                        </a:rPr>
                        <a:t>de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Organización Electoral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Fiscalización.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Participó en la Sesión Ordinaria </a:t>
                      </a:r>
                      <a:r>
                        <a:rPr lang="es-MX" sz="1200" u="none" strike="noStrike" dirty="0">
                          <a:effectLst/>
                          <a:latin typeface="Segoe UI" panose="020B0502040204020203" pitchFamily="34" charset="0"/>
                          <a:cs typeface="Segoe UI" panose="020B0502040204020203" pitchFamily="34" charset="0"/>
                        </a:rPr>
                        <a:t>de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Fiscalización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Comisión de Administración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27/04/2024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a:t>
                      </a:r>
                      <a:r>
                        <a:rPr lang="es-MX" sz="1200" u="none" strike="noStrike" dirty="0">
                          <a:effectLst/>
                          <a:latin typeface="Segoe UI" panose="020B0502040204020203" pitchFamily="34" charset="0"/>
                          <a:cs typeface="Segoe UI" panose="020B0502040204020203" pitchFamily="34" charset="0"/>
                        </a:rPr>
                        <a:t>del Comité de Administración del IEC.</a:t>
                      </a:r>
                    </a:p>
                  </a:txBody>
                  <a:tcPr marL="1503" marR="1503" marT="1503" marB="0" anchor="ctr">
                    <a:solidFill>
                      <a:srgbClr val="E6E6E6"/>
                    </a:solidFill>
                  </a:tcPr>
                </a:tc>
                <a:extLst>
                  <a:ext uri="{0D108BD9-81ED-4DB2-BD59-A6C34878D82A}">
                    <a16:rowId xmlns:a16="http://schemas.microsoft.com/office/drawing/2014/main" val="2744074528"/>
                  </a:ext>
                </a:extLst>
              </a:tr>
            </a:tbl>
          </a:graphicData>
        </a:graphic>
      </p:graphicFrame>
    </p:spTree>
    <p:extLst>
      <p:ext uri="{BB962C8B-B14F-4D97-AF65-F5344CB8AC3E}">
        <p14:creationId xmlns:p14="http://schemas.microsoft.com/office/powerpoint/2010/main" val="335807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4099499862"/>
              </p:ext>
            </p:extLst>
          </p:nvPr>
        </p:nvGraphicFramePr>
        <p:xfrm>
          <a:off x="225365" y="1136441"/>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9507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04/01/2024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IEC, para tratare temas como: 1ª Sesión Ordinaria del Consejo General, Informe de Capacitación a los 38 Comités Municipales Electorales para el PELO 2024.Conclusión de Encargadurías de Despacho de Direcciones Ejecutivas y Unidades Técnicas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 -RCG</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y atendió entrevista a RCG al reportero Eduardo Hernández, para hablar sobre generalidades del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Telefónica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 –Siglo Torreón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y atendió entrevista al medio </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Siglo Torreón </a:t>
                      </a:r>
                      <a:r>
                        <a:rPr kumimoji="0" lang="es-MX" sz="1200" b="0" i="0" u="none" strike="noStrike" kern="1200" cap="none" spc="0" normalizeH="0" baseline="0" noProof="0" dirty="0">
                          <a:ln>
                            <a:noFill/>
                          </a:ln>
                          <a:solidFill>
                            <a:srgbClr val="14171A"/>
                          </a:solidFill>
                          <a:effectLst/>
                          <a:uLnTx/>
                          <a:uFillTx/>
                          <a:latin typeface="Segoe UI" panose="020B0502040204020203" pitchFamily="34" charset="0"/>
                          <a:ea typeface="+mn-ea"/>
                          <a:cs typeface="Segoe UI" panose="020B0502040204020203" pitchFamily="34" charset="0"/>
                        </a:rPr>
                        <a:t>con el</a:t>
                      </a:r>
                      <a:r>
                        <a:rPr lang="es-MX" sz="1200" b="0" i="0" dirty="0">
                          <a:solidFill>
                            <a:srgbClr val="14171A"/>
                          </a:solidFill>
                          <a:effectLst/>
                          <a:latin typeface="Segoe UI" panose="020B0502040204020203" pitchFamily="34" charset="0"/>
                          <a:cs typeface="Segoe UI" panose="020B0502040204020203" pitchFamily="34" charset="0"/>
                        </a:rPr>
                        <a:t> reportero Mario Olguín, para hablar sobre temas relacionados con 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60277527"/>
                  </a:ext>
                </a:extLst>
              </a:tr>
            </a:tbl>
          </a:graphicData>
        </a:graphic>
      </p:graphicFrame>
    </p:spTree>
    <p:extLst>
      <p:ext uri="{BB962C8B-B14F-4D97-AF65-F5344CB8AC3E}">
        <p14:creationId xmlns:p14="http://schemas.microsoft.com/office/powerpoint/2010/main" val="29025377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144819789"/>
              </p:ext>
            </p:extLst>
          </p:nvPr>
        </p:nvGraphicFramePr>
        <p:xfrm>
          <a:off x="331974" y="1164148"/>
          <a:ext cx="11688789" cy="386996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de Toma de Protesta del Cabildo Infantil 2024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Museo del Desierto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SEDU</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el evento de </a:t>
                      </a:r>
                      <a:r>
                        <a:rPr lang="es-ES" sz="1200" kern="1200" dirty="0">
                          <a:solidFill>
                            <a:schemeClr val="dk1"/>
                          </a:solidFill>
                          <a:effectLst/>
                          <a:latin typeface="Segoe UI" panose="020B0502040204020203" pitchFamily="34" charset="0"/>
                          <a:ea typeface="+mn-ea"/>
                          <a:cs typeface="Segoe UI" panose="020B0502040204020203" pitchFamily="34" charset="0"/>
                        </a:rPr>
                        <a:t>Sesión de Toma de Protesta del Cabildo Infantil 2024 </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Hibrida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Extraordinaria Urgente </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30/04/2024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Hibrida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bl>
          </a:graphicData>
        </a:graphic>
      </p:graphicFrame>
    </p:spTree>
    <p:extLst>
      <p:ext uri="{BB962C8B-B14F-4D97-AF65-F5344CB8AC3E}">
        <p14:creationId xmlns:p14="http://schemas.microsoft.com/office/powerpoint/2010/main" val="5797281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099690"/>
          <a:ext cx="11688789" cy="534001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reunión de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y Secretario Ejecutivo, en la cual se abordaron temas relativos al PELO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Visita a la Bodega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Bodega Electoral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Representantes de los partidos</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Representantes de los Partidos</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Bodega central del Instituto para supervisar el Operativo de Conteo y Sellado de las Boletas Electorales, que se utilizarán en la Elección Local del Próximo 2 de junio.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 en Multimedios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03/05/2024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Multimedia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u="none" strike="noStrike" dirty="0">
                          <a:effectLst/>
                          <a:latin typeface="Segoe UI" panose="020B0502040204020203" pitchFamily="34" charset="0"/>
                          <a:cs typeface="Segoe UI" panose="020B0502040204020203" pitchFamily="34" charset="0"/>
                        </a:rPr>
                        <a:t>Personal Multimedia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Multimedia</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Atendió una entrevista con multimedios, esto, para abordar temas relacionados al PELO 2024.</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95835100"/>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04/04/2024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4266464703"/>
                  </a:ext>
                </a:extLst>
              </a:tr>
            </a:tbl>
          </a:graphicData>
        </a:graphic>
      </p:graphicFrame>
    </p:spTree>
    <p:extLst>
      <p:ext uri="{BB962C8B-B14F-4D97-AF65-F5344CB8AC3E}">
        <p14:creationId xmlns:p14="http://schemas.microsoft.com/office/powerpoint/2010/main" val="31583905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331974" y="1164149"/>
          <a:ext cx="11688789" cy="534001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295336">
                  <a:extLst>
                    <a:ext uri="{9D8B030D-6E8A-4147-A177-3AD203B41FA5}">
                      <a16:colId xmlns:a16="http://schemas.microsoft.com/office/drawing/2014/main" val="477278865"/>
                    </a:ext>
                  </a:extLst>
                </a:gridCol>
                <a:gridCol w="1416544">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496182">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Debate de Candidaturas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05/05/2024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Presenció el Debate de Candidaturas de Ayuntamiento del Municipio de Monclova, en el que se permitió a la ciudadanía conocer las propuestas de las y los candidatos.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Debate de Candidaturas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05/05/2024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Presenció el Debate de Candidaturas de Ayuntamiento del municipio de Sabinas, en el que se permitió a la ciudadanía conocer las propuestas de las y los candidatos.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Debate de Candidaturas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05/05/2024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Presenció el Debate de Candidaturas de Ayuntamiento del municipio Piedras Negras, en el que se permitió a la ciudadanía conocer las propuestas de las y los candidatos.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22345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Conferencia en el Tecnológico de Monterrey Campus Saltillo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06/05/2024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del Tecnológico de Monterrey Campus Saltillo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algn="ctr" fontAlgn="ct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Personal del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Tecnológico de Monterrey Campus Saltillo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conferencia “Futuro de la Democracia”, impartida por </a:t>
                      </a:r>
                      <a:r>
                        <a:rPr lang="es-MX" sz="1200" b="0" i="0" kern="1200" dirty="0">
                          <a:solidFill>
                            <a:schemeClr val="dk1"/>
                          </a:solidFill>
                          <a:effectLst/>
                          <a:latin typeface="Segoe UI" panose="020B0502040204020203" pitchFamily="34" charset="0"/>
                          <a:ea typeface="+mn-ea"/>
                          <a:cs typeface="Segoe UI" panose="020B0502040204020203" pitchFamily="34" charset="0"/>
                        </a:rPr>
                        <a:t>Denise Maerker Salmón, periodista mexicana.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39726935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331974" y="1164149"/>
          <a:ext cx="11688789" cy="515713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295336">
                  <a:extLst>
                    <a:ext uri="{9D8B030D-6E8A-4147-A177-3AD203B41FA5}">
                      <a16:colId xmlns:a16="http://schemas.microsoft.com/office/drawing/2014/main" val="477278865"/>
                    </a:ext>
                  </a:extLst>
                </a:gridCol>
                <a:gridCol w="1416544">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496182">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con la Fiscalía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06/05/2024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Fiscalía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Personal de la Fiscalía</a:t>
                      </a:r>
                      <a:endParaRPr lang="es-MX"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Fiscalía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por la seguridad, para abordar temas relacionados con la seguridad del PELO 2024.</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07/05/2024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lvl="0"/>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mesa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de seguimiento de actividades del PELO 2024</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Comisión de 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07/05/2024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de la Comisión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22345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07/05/2024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40890441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251605" y="1117850"/>
          <a:ext cx="11688789" cy="534001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295336">
                  <a:extLst>
                    <a:ext uri="{9D8B030D-6E8A-4147-A177-3AD203B41FA5}">
                      <a16:colId xmlns:a16="http://schemas.microsoft.com/office/drawing/2014/main" val="477278865"/>
                    </a:ext>
                  </a:extLst>
                </a:gridCol>
                <a:gridCol w="1416544">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496182">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07/05/2024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mesa de Seguridad</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En conjunto con el consejero Juan Carlos Cisneros Ruiz y el Secretario Ejecutivo Gerardo Blanco Guerra, sostuvieron una reunión de seguridad, para coordinar la custodia de las actividades propias del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Acto de verificación de las medidas de seguridad de boletas y actas.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Bodega Electoral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u="none" strike="noStrike" dirty="0">
                          <a:effectLst/>
                          <a:latin typeface="Segoe UI" panose="020B0502040204020203" pitchFamily="34" charset="0"/>
                          <a:cs typeface="Segoe UI" panose="020B0502040204020203" pitchFamily="34" charset="0"/>
                        </a:rPr>
                        <a:t>Partidos Políticos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a:t>
                      </a:r>
                      <a:r>
                        <a:rPr lang="es-MX" sz="1200" u="none" strike="noStrike" dirty="0">
                          <a:effectLst/>
                          <a:latin typeface="Segoe UI" panose="020B0502040204020203" pitchFamily="34" charset="0"/>
                          <a:cs typeface="Segoe UI" panose="020B0502040204020203" pitchFamily="34" charset="0"/>
                        </a:rPr>
                        <a:t>Partidos Políticos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schemeClr val="dk1"/>
                          </a:solidFill>
                          <a:effectLst/>
                          <a:uLnTx/>
                          <a:uFillTx/>
                          <a:latin typeface="Segoe UI" panose="020B0502040204020203" pitchFamily="34" charset="0"/>
                          <a:ea typeface="+mn-ea"/>
                          <a:cs typeface="Segoe UI" panose="020B0502040204020203" pitchFamily="34" charset="0"/>
                        </a:rPr>
                        <a:t>Participó en la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verificación de las medidas de seguridad de boletas y actas, por parte de Consejerías Electorales y Representaciones de los Partidos Políticos y Candidaturas Independientes del Consejo General del Instituto Electoral de Coahuila.</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223452">
                <a:tc>
                  <a:txBody>
                    <a:bodyPr/>
                    <a:lstStyle/>
                    <a:p>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Mesa redonda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08/05/2024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a la mesa redonda,</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titulada "Relevancia del análisis de la información disponible en el Sistema “Candidatas y Candidatos, Conóceles”.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10581339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331974" y="1164149"/>
          <a:ext cx="11688789" cy="552439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295336">
                  <a:extLst>
                    <a:ext uri="{9D8B030D-6E8A-4147-A177-3AD203B41FA5}">
                      <a16:colId xmlns:a16="http://schemas.microsoft.com/office/drawing/2014/main" val="477278865"/>
                    </a:ext>
                  </a:extLst>
                </a:gridCol>
                <a:gridCol w="1416544">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496182">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reunie51ón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r>
                        <a:rPr lang="es-ES" sz="1400" b="1" dirty="0" err="1">
                          <a:latin typeface="Segoe UI" panose="020B0502040204020203" pitchFamily="34" charset="0"/>
                          <a:cs typeface="Segoe UI" panose="020B0502040204020203" pitchFamily="34" charset="0"/>
                        </a:rPr>
                        <a:t>Ew</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 la Comisión de Organización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Integrantes de la Comisión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10/05/2024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Extraordinaria Urgente </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_tradnl" sz="1200" kern="1200" dirty="0">
                          <a:solidFill>
                            <a:schemeClr val="dk1"/>
                          </a:solidFill>
                          <a:effectLst/>
                          <a:latin typeface="Segoe UI" panose="020B0502040204020203" pitchFamily="34" charset="0"/>
                          <a:ea typeface="+mn-ea"/>
                          <a:cs typeface="Segoe UI" panose="020B0502040204020203" pitchFamily="34" charset="0"/>
                        </a:rPr>
                        <a:t>Reunión de trabajo relativa a los “Mecanismos de Recolección”.</a:t>
                      </a: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11/05/2024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DEOE</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schemeClr val="dk1"/>
                          </a:solidFill>
                          <a:effectLst/>
                          <a:uLnTx/>
                          <a:uFillTx/>
                          <a:latin typeface="Segoe UI" panose="020B0502040204020203" pitchFamily="34" charset="0"/>
                          <a:ea typeface="+mn-ea"/>
                          <a:cs typeface="Segoe UI" panose="020B0502040204020203" pitchFamily="34" charset="0"/>
                        </a:rPr>
                        <a:t>Participó en la </a:t>
                      </a:r>
                      <a:r>
                        <a:rPr lang="es-ES_tradnl" sz="1200" kern="1200" dirty="0">
                          <a:solidFill>
                            <a:schemeClr val="dk1"/>
                          </a:solidFill>
                          <a:effectLst/>
                          <a:latin typeface="Segoe UI" panose="020B0502040204020203" pitchFamily="34" charset="0"/>
                          <a:ea typeface="+mn-ea"/>
                          <a:cs typeface="Segoe UI" panose="020B0502040204020203" pitchFamily="34" charset="0"/>
                        </a:rPr>
                        <a:t>Reunión de trabajo relativa a los “Mecanismos de Recolección”, en la cual se atendieron las observaciones de estos. </a:t>
                      </a: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14824">
                <a:tc>
                  <a:txBody>
                    <a:bodyPr/>
                    <a:lstStyle/>
                    <a:p>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Primer Simulacro del PREP 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12/05/2024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p>
                      <a:pPr algn="ctr" fontAlgn="ct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schemeClr val="dk1"/>
                          </a:solidFill>
                          <a:effectLst/>
                          <a:uLnTx/>
                          <a:uFillTx/>
                          <a:latin typeface="Segoe UI" panose="020B0502040204020203" pitchFamily="34" charset="0"/>
                          <a:ea typeface="+mn-ea"/>
                          <a:cs typeface="Segoe UI" panose="020B0502040204020203" pitchFamily="34" charset="0"/>
                        </a:rPr>
                        <a:t>Participó en el primer simulacro del PREP 2024 junto con los integrantes del Consejo General, la Secretaría Ejecutiva, del IEC, miembros del COTAPREP y Partidos Políticos para conocer y verificar el funcionamiento de este.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9288004"/>
                  </a:ext>
                </a:extLst>
              </a:tr>
              <a:tr h="223452">
                <a:tc>
                  <a:txBody>
                    <a:bodyPr/>
                    <a:lstStyle/>
                    <a:p>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Embarque y remisión a Comités Municipales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13/05/2024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Bodega Electoral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p>
                      <a:pPr algn="ctr" fontAlgn="ct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Asistió al embarque y remisión a CME, de los paquetes electorales con documentación de la elección de Ayuntamiento. </a:t>
                      </a:r>
                    </a:p>
                  </a:txBody>
                  <a:tcPr marL="1503" marR="1503" marT="1503" marB="0" anchor="ctr">
                    <a:solidFill>
                      <a:srgbClr val="E6E6E6"/>
                    </a:solidFill>
                  </a:tcPr>
                </a:tc>
                <a:extLst>
                  <a:ext uri="{0D108BD9-81ED-4DB2-BD59-A6C34878D82A}">
                    <a16:rowId xmlns:a16="http://schemas.microsoft.com/office/drawing/2014/main" val="3879235405"/>
                  </a:ext>
                </a:extLst>
              </a:tr>
            </a:tbl>
          </a:graphicData>
        </a:graphic>
      </p:graphicFrame>
    </p:spTree>
    <p:extLst>
      <p:ext uri="{BB962C8B-B14F-4D97-AF65-F5344CB8AC3E}">
        <p14:creationId xmlns:p14="http://schemas.microsoft.com/office/powerpoint/2010/main" val="25428298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225365" y="1125569"/>
          <a:ext cx="11688789" cy="534151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295336">
                  <a:extLst>
                    <a:ext uri="{9D8B030D-6E8A-4147-A177-3AD203B41FA5}">
                      <a16:colId xmlns:a16="http://schemas.microsoft.com/office/drawing/2014/main" val="477278865"/>
                    </a:ext>
                  </a:extLst>
                </a:gridCol>
                <a:gridCol w="1416544">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496182">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entre el Instituto Nacional Electoral y el Instituto Electoral de Coahuila. </a:t>
                      </a: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13/05/2024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JLE del INE</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a:t>
                      </a:r>
                    </a:p>
                  </a:txBody>
                  <a:tcPr marL="1503" marR="1503" marT="1503" marB="0" anchor="ctr">
                    <a:solidFill>
                      <a:srgbClr val="E6E6E6"/>
                    </a:solidFill>
                  </a:tcPr>
                </a:tc>
                <a:tc>
                  <a:txBody>
                    <a:bodyPr/>
                    <a:lstStyle/>
                    <a:p>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Asistió </a:t>
                      </a:r>
                      <a:r>
                        <a:rPr lang="es-ES" sz="1200" b="0" i="0" u="none" strike="noStrike" kern="1200" dirty="0">
                          <a:solidFill>
                            <a:srgbClr val="000000"/>
                          </a:solidFill>
                          <a:effectLst/>
                          <a:latin typeface="Segoe UI" panose="020B0502040204020203" pitchFamily="34" charset="0"/>
                          <a:ea typeface="+mn-ea"/>
                          <a:cs typeface="Segoe UI" panose="020B0502040204020203" pitchFamily="34" charset="0"/>
                        </a:rPr>
                        <a:t>a r</a:t>
                      </a:r>
                      <a:r>
                        <a:rPr lang="es-MX" sz="1200" b="0" i="0" u="none" strike="noStrike" kern="1200" dirty="0" err="1">
                          <a:solidFill>
                            <a:srgbClr val="000000"/>
                          </a:solidFill>
                          <a:effectLst/>
                          <a:latin typeface="Segoe UI" panose="020B0502040204020203" pitchFamily="34" charset="0"/>
                          <a:ea typeface="+mn-ea"/>
                          <a:cs typeface="Segoe UI" panose="020B0502040204020203" pitchFamily="34" charset="0"/>
                        </a:rPr>
                        <a:t>eunión</a:t>
                      </a: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 de trabajo</a:t>
                      </a:r>
                      <a:r>
                        <a:rPr lang="es-ES" sz="1200" b="0" i="0" u="none" strike="noStrike" kern="1200" dirty="0">
                          <a:solidFill>
                            <a:srgbClr val="000000"/>
                          </a:solidFill>
                          <a:effectLst/>
                          <a:latin typeface="Segoe UI" panose="020B0502040204020203" pitchFamily="34" charset="0"/>
                          <a:ea typeface="+mn-ea"/>
                          <a:cs typeface="Segoe UI" panose="020B0502040204020203" pitchFamily="34" charset="0"/>
                        </a:rPr>
                        <a:t> entre el IEC e INE, de las actividades en curso y aquellas próximas a realizarse, a cargo de las áreas competentes de ambas instituciones.</a:t>
                      </a:r>
                      <a:endParaRPr lang="es-MX" sz="12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Consejeras y Consejeros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14/05/2024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mesa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de seguimiento de actividades del PELO 2024</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Reunión de trabajo con la Presidenta del Instituto Nacional Electoral Lic. Guadalupe Taddei Zavala.</a:t>
                      </a: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INE Ciudad de México</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INE Ciudad de México</a:t>
                      </a:r>
                      <a:endParaRPr lang="es-MX"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 Ciudad de México</a:t>
                      </a:r>
                    </a:p>
                  </a:txBody>
                  <a:tcPr marL="1503" marR="1503" marT="1503" marB="0" anchor="ctr">
                    <a:solidFill>
                      <a:srgbClr val="E6E6E6"/>
                    </a:solidFill>
                  </a:tcPr>
                </a:tc>
                <a:tc>
                  <a:txBody>
                    <a:bodyPr/>
                    <a:lstStyle/>
                    <a:p>
                      <a:pPr lvl="0"/>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y atendió reunión de trabajo convocada por la Consejera Presidenta del INE, Lic. Guadalupe Taddei, en la cual se abordaron temas relevantes de PELO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2024. </a:t>
                      </a:r>
                    </a:p>
                  </a:txBody>
                  <a:tcPr marL="1503" marR="1503" marT="1503" marB="0" anchor="ctr">
                    <a:solidFill>
                      <a:srgbClr val="E6E6E6"/>
                    </a:solidFill>
                  </a:tcPr>
                </a:tc>
                <a:extLst>
                  <a:ext uri="{0D108BD9-81ED-4DB2-BD59-A6C34878D82A}">
                    <a16:rowId xmlns:a16="http://schemas.microsoft.com/office/drawing/2014/main" val="3812542139"/>
                  </a:ext>
                </a:extLst>
              </a:tr>
              <a:tr h="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Asistir a la Sesión del Consejo General del INE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16/05/2024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INE Ciudad de México</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INE Ciudad de México</a:t>
                      </a:r>
                      <a:endParaRPr lang="es-MX" sz="1200" kern="1200" dirty="0">
                        <a:solidFill>
                          <a:schemeClr val="dk1"/>
                        </a:solidFill>
                        <a:effectLst/>
                        <a:latin typeface="Segoe UI" panose="020B0502040204020203" pitchFamily="34" charset="0"/>
                        <a:ea typeface="+mn-ea"/>
                        <a:cs typeface="Segoe UI" panose="020B0502040204020203" pitchFamily="34" charset="0"/>
                      </a:endParaRPr>
                    </a:p>
                    <a:p>
                      <a:pPr algn="ctr" fontAlgn="ct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 Ciudad de México</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Presenció  Sesión Extraordinaria del Consejo General del INE, en la cuidad de México. </a:t>
                      </a: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9288004"/>
                  </a:ext>
                </a:extLst>
              </a:tr>
              <a:tr h="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17/05/2024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583626020"/>
                  </a:ext>
                </a:extLst>
              </a:tr>
            </a:tbl>
          </a:graphicData>
        </a:graphic>
      </p:graphicFrame>
    </p:spTree>
    <p:extLst>
      <p:ext uri="{BB962C8B-B14F-4D97-AF65-F5344CB8AC3E}">
        <p14:creationId xmlns:p14="http://schemas.microsoft.com/office/powerpoint/2010/main" val="9167020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15713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Temporal de Fiscalización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17/05/2024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Integrantes de la Comisión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Participó en la Sesión Extraordinaria </a:t>
                      </a:r>
                      <a:r>
                        <a:rPr lang="es-MX" sz="1200" u="none" strike="noStrike" dirty="0">
                          <a:effectLst/>
                          <a:latin typeface="Segoe UI" panose="020B0502040204020203" pitchFamily="34" charset="0"/>
                          <a:cs typeface="Segoe UI" panose="020B0502040204020203" pitchFamily="34" charset="0"/>
                        </a:rPr>
                        <a:t>de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Fiscalización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Entrevista a los aspirantes para la encargaduria de la Unidad Técnica de Paridad e Inclusión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17/05/2024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Asistió y presidió reunión de trabajo con consejeros y consejeras y del Secretario Ejecutivo del IEC, donde llevaron a cabo las entrevistas a los aspirantes para la </a:t>
                      </a:r>
                      <a:r>
                        <a:rPr kumimoji="0" lang="es-MX" sz="1200" b="0" i="0" u="none" strike="noStrike" kern="1200" cap="none" spc="0" normalizeH="0" baseline="0" dirty="0" err="1">
                          <a:ln>
                            <a:noFill/>
                          </a:ln>
                          <a:solidFill>
                            <a:srgbClr val="000000"/>
                          </a:solidFill>
                          <a:effectLst/>
                          <a:uLnTx/>
                          <a:uFillTx/>
                          <a:latin typeface="Segoe UI" panose="020B0502040204020203" pitchFamily="34" charset="0"/>
                          <a:ea typeface="+mn-ea"/>
                          <a:cs typeface="Segoe UI" panose="020B0502040204020203" pitchFamily="34" charset="0"/>
                        </a:rPr>
                        <a:t>Encargaduria</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de la Unidad Técnica de Paridad e Inclusión</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t>
                      </a:r>
                      <a:endPar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al Tercer debate presidencial del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19/05/2024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kumimoji="0" lang="es-MX" sz="1200" b="0" i="0" u="none" strike="noStrike" kern="1200" cap="none" spc="0" normalizeH="0" baseline="0" noProof="0" dirty="0">
                          <a:ln>
                            <a:noFill/>
                          </a:ln>
                          <a:solidFill>
                            <a:srgbClr val="14171A"/>
                          </a:solidFill>
                          <a:effectLst/>
                          <a:uLnTx/>
                          <a:uFillTx/>
                          <a:latin typeface="Segoe UI" panose="020B0502040204020203" pitchFamily="34" charset="0"/>
                          <a:ea typeface="+mn-ea"/>
                          <a:cs typeface="Segoe UI" panose="020B0502040204020203" pitchFamily="34" charset="0"/>
                        </a:rPr>
                        <a:t>Partidos Políticos </a:t>
                      </a:r>
                    </a:p>
                    <a:p>
                      <a:pPr algn="ctr" fontAlgn="ctr"/>
                      <a:r>
                        <a:rPr kumimoji="0" lang="es-MX" sz="1200" b="0" i="0" u="none" strike="noStrike" kern="1200" cap="none" spc="0" normalizeH="0" baseline="0" noProof="0" dirty="0">
                          <a:ln>
                            <a:noFill/>
                          </a:ln>
                          <a:solidFill>
                            <a:srgbClr val="14171A"/>
                          </a:solidFill>
                          <a:effectLst/>
                          <a:uLnTx/>
                          <a:uFillTx/>
                          <a:latin typeface="Segoe UI" panose="020B0502040204020203" pitchFamily="34" charset="0"/>
                          <a:ea typeface="+mn-ea"/>
                          <a:cs typeface="Segoe UI" panose="020B0502040204020203" pitchFamily="34" charset="0"/>
                        </a:rPr>
                        <a:t>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IEC – Partidos Políticos -INE </a:t>
                      </a:r>
                    </a:p>
                  </a:txBody>
                  <a:tcPr marL="1503" marR="1503" marT="1503" marB="0" anchor="ctr">
                    <a:solidFill>
                      <a:srgbClr val="E6E6E6"/>
                    </a:solidFill>
                  </a:tcPr>
                </a:tc>
                <a:tc>
                  <a:txBody>
                    <a:bodyPr/>
                    <a:lstStyle/>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Atendiendo la invitación hecha por la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Consejera Presidenta del INE, Lic. Guadalupe Taddei, a</a:t>
                      </a:r>
                      <a:r>
                        <a:rPr kumimoji="0" lang="es-MX" sz="12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sistió</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al Tercer debate presidencial en l INE.</a:t>
                      </a:r>
                    </a:p>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de colaboración con CANACO </a:t>
                      </a:r>
                      <a:r>
                        <a:rPr lang="es-MX" sz="1200" kern="1200" dirty="0" err="1">
                          <a:solidFill>
                            <a:schemeClr val="dk1"/>
                          </a:solidFill>
                          <a:effectLst/>
                          <a:latin typeface="Segoe UI" panose="020B0502040204020203" pitchFamily="34" charset="0"/>
                          <a:ea typeface="+mn-ea"/>
                          <a:cs typeface="Segoe UI" panose="020B0502040204020203" pitchFamily="34" charset="0"/>
                        </a:rPr>
                        <a:t>Servytur</a:t>
                      </a:r>
                      <a:r>
                        <a:rPr lang="es-MX" sz="1200" kern="1200" dirty="0">
                          <a:solidFill>
                            <a:schemeClr val="dk1"/>
                          </a:solidFill>
                          <a:effectLst/>
                          <a:latin typeface="Segoe UI" panose="020B0502040204020203" pitchFamily="34" charset="0"/>
                          <a:ea typeface="+mn-ea"/>
                          <a:cs typeface="Segoe UI" panose="020B0502040204020203" pitchFamily="34" charset="0"/>
                        </a:rPr>
                        <a:t> en el municipio de Frontera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20/05/2024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CANACO Frontera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Consejo de CANACO</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IEC-CANACO</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Firmó el convenio de colaboración con </a:t>
                      </a:r>
                      <a:r>
                        <a:rPr lang="es-MX" sz="1200" kern="1200" dirty="0">
                          <a:solidFill>
                            <a:schemeClr val="dk1"/>
                          </a:solidFill>
                          <a:effectLst/>
                          <a:latin typeface="Segoe UI" panose="020B0502040204020203" pitchFamily="34" charset="0"/>
                          <a:ea typeface="+mn-ea"/>
                          <a:cs typeface="Segoe UI" panose="020B0502040204020203" pitchFamily="34" charset="0"/>
                        </a:rPr>
                        <a:t>CANACO </a:t>
                      </a:r>
                      <a:r>
                        <a:rPr lang="es-MX" sz="1200" kern="1200" dirty="0" err="1">
                          <a:solidFill>
                            <a:schemeClr val="dk1"/>
                          </a:solidFill>
                          <a:effectLst/>
                          <a:latin typeface="Segoe UI" panose="020B0502040204020203" pitchFamily="34" charset="0"/>
                          <a:ea typeface="+mn-ea"/>
                          <a:cs typeface="Segoe UI" panose="020B0502040204020203" pitchFamily="34" charset="0"/>
                        </a:rPr>
                        <a:t>Servytur</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cuyo objetivo es la promoción del voto y la Participación Ciudadana en Jornada Electoral del próximo 2 de Junio.</a:t>
                      </a:r>
                    </a:p>
                  </a:txBody>
                  <a:tcPr marL="1503" marR="1503" marT="1503" marB="0" anchor="ctr">
                    <a:solidFill>
                      <a:srgbClr val="E6E6E6"/>
                    </a:solidFill>
                  </a:tcPr>
                </a:tc>
                <a:extLst>
                  <a:ext uri="{0D108BD9-81ED-4DB2-BD59-A6C34878D82A}">
                    <a16:rowId xmlns:a16="http://schemas.microsoft.com/office/drawing/2014/main" val="3339723539"/>
                  </a:ext>
                </a:extLst>
              </a:tr>
            </a:tbl>
          </a:graphicData>
        </a:graphic>
      </p:graphicFrame>
    </p:spTree>
    <p:extLst>
      <p:ext uri="{BB962C8B-B14F-4D97-AF65-F5344CB8AC3E}">
        <p14:creationId xmlns:p14="http://schemas.microsoft.com/office/powerpoint/2010/main" val="11715114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136441"/>
          <a:ext cx="11688789" cy="515713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9449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de colaboración con las Cámaras de Comercio en el municipio de Monclova.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20/05/2024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rPr>
                        <a:t>CANACO Monclova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Consejo de </a:t>
                      </a:r>
                      <a:r>
                        <a:rPr lang="es-MX" sz="1200" kern="1200" dirty="0">
                          <a:solidFill>
                            <a:schemeClr val="dk1"/>
                          </a:solidFill>
                          <a:effectLst/>
                          <a:latin typeface="Segoe UI" panose="020B0502040204020203" pitchFamily="34" charset="0"/>
                          <a:ea typeface="+mn-ea"/>
                          <a:cs typeface="Segoe UI" panose="020B0502040204020203" pitchFamily="34" charset="0"/>
                        </a:rPr>
                        <a:t>Cámaras de Comercio </a:t>
                      </a:r>
                      <a:r>
                        <a:rPr lang="es-MX" sz="1200" b="0" i="0" u="none" strike="noStrike" dirty="0">
                          <a:solidFill>
                            <a:srgbClr val="000000"/>
                          </a:solidFill>
                          <a:effectLst/>
                          <a:latin typeface="Segoe UI" panose="020B0502040204020203" pitchFamily="34" charset="0"/>
                          <a:cs typeface="Segoe UI" panose="020B0502040204020203" pitchFamily="34" charset="0"/>
                        </a:rPr>
                        <a:t>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r>
                        <a:rPr lang="es-MX" sz="1200" b="0" i="0" u="none" strike="noStrike" kern="1200" dirty="0">
                          <a:solidFill>
                            <a:schemeClr val="dk1"/>
                          </a:solidFill>
                          <a:effectLst/>
                          <a:latin typeface="Segoe UI" panose="020B0502040204020203" pitchFamily="34" charset="0"/>
                          <a:ea typeface="+mn-ea"/>
                          <a:cs typeface="Segoe UI" panose="020B0502040204020203" pitchFamily="34" charset="0"/>
                        </a:rPr>
                        <a:t>CANACO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Firmó el convenio de colaboración con </a:t>
                      </a:r>
                      <a:r>
                        <a:rPr lang="es-MX" sz="1200" kern="1200" dirty="0">
                          <a:solidFill>
                            <a:schemeClr val="dk1"/>
                          </a:solidFill>
                          <a:effectLst/>
                          <a:latin typeface="Segoe UI" panose="020B0502040204020203" pitchFamily="34" charset="0"/>
                          <a:ea typeface="+mn-ea"/>
                          <a:cs typeface="Segoe UI" panose="020B0502040204020203" pitchFamily="34" charset="0"/>
                        </a:rPr>
                        <a:t>Cámaras de Comercio</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cuyo objetivo es la promoción del voto y la Participación Ciudadana en Jornada Electoral del próximo 2 de Junio.</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Organización Electoral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20/05/2024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Integrantes de la Comisión</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Ordinaria </a:t>
                      </a:r>
                      <a:r>
                        <a:rPr lang="es-MX" sz="1200" u="none" strike="noStrike" dirty="0">
                          <a:effectLst/>
                          <a:latin typeface="Segoe UI" panose="020B0502040204020203" pitchFamily="34" charset="0"/>
                          <a:cs typeface="Segoe UI" panose="020B0502040204020203" pitchFamily="34" charset="0"/>
                        </a:rPr>
                        <a:t>de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Organización Electoral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21/05/2024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lvl="0"/>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relevantes de PELO2024</a:t>
                      </a: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a:t>
                      </a: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22/05/2024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7770261"/>
                  </a:ext>
                </a:extLst>
              </a:tr>
            </a:tbl>
          </a:graphicData>
        </a:graphic>
      </p:graphicFrame>
    </p:spTree>
    <p:extLst>
      <p:ext uri="{BB962C8B-B14F-4D97-AF65-F5344CB8AC3E}">
        <p14:creationId xmlns:p14="http://schemas.microsoft.com/office/powerpoint/2010/main" val="42435816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2" y="1136441"/>
          <a:ext cx="11688789" cy="495422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Reunión de trabajo conjunta de la Comisión de Innovación e Informática, Comité Técnico Asesor del PREP (COTAPREP), y Grupo PROISI</a:t>
                      </a: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23/05/2024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u="none" strike="noStrike" dirty="0">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COTAPREP</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PROISI</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COTAPREP - PROISI</a:t>
                      </a:r>
                    </a:p>
                  </a:txBody>
                  <a:tcPr marL="1503" marR="1503" marT="1503" marB="0" anchor="ctr">
                    <a:solidFill>
                      <a:srgbClr val="E6E6E6"/>
                    </a:solidFill>
                  </a:tcPr>
                </a:tc>
                <a:tc>
                  <a:txBody>
                    <a:bodyPr/>
                    <a:lstStyle/>
                    <a:p>
                      <a:pPr lvl="0" algn="just"/>
                      <a:r>
                        <a:rPr kumimoji="0" lang="es-MX" sz="1200" b="0" i="0" u="none" strike="noStrike" kern="1200" cap="none" spc="0" normalizeH="0" baseline="0" dirty="0">
                          <a:ln>
                            <a:noFill/>
                          </a:ln>
                          <a:solidFill>
                            <a:schemeClr val="dk1"/>
                          </a:solidFill>
                          <a:effectLst/>
                          <a:uLnTx/>
                          <a:uFillTx/>
                          <a:latin typeface="Segoe UI" panose="020B0502040204020203" pitchFamily="34" charset="0"/>
                          <a:ea typeface="+mn-ea"/>
                          <a:cs typeface="Segoe UI" panose="020B0502040204020203" pitchFamily="34" charset="0"/>
                        </a:rPr>
                        <a:t>Participó </a:t>
                      </a:r>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en la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la </a:t>
                      </a:r>
                      <a:r>
                        <a:rPr lang="es-MX" sz="1200" u="none" strike="noStrike" dirty="0">
                          <a:effectLst/>
                          <a:latin typeface="Segoe UI" panose="020B0502040204020203" pitchFamily="34" charset="0"/>
                          <a:cs typeface="Segoe UI" panose="020B0502040204020203" pitchFamily="34" charset="0"/>
                        </a:rPr>
                        <a:t>Comisión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 en conjunto con </a:t>
                      </a:r>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  COTAPREP y Grupo PROISI.</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Encuentro Nacional de Observatorios de Participación Política de las Mujeres en México, en la Ciudad de México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24/05/2024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Ciudad de México</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u="none" strike="noStrike" dirty="0">
                          <a:effectLst/>
                          <a:latin typeface="Segoe UI" panose="020B0502040204020203" pitchFamily="34" charset="0"/>
                          <a:cs typeface="Segoe UI" panose="020B0502040204020203" pitchFamily="34" charset="0"/>
                        </a:rPr>
                        <a:t>Observatorio de Mujeres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TEPJF</a:t>
                      </a:r>
                    </a:p>
                  </a:txBody>
                  <a:tcPr marL="1503" marR="1503" marT="1503" marB="0" anchor="ctr">
                    <a:solidFill>
                      <a:srgbClr val="E6E6E6"/>
                    </a:solidFill>
                  </a:tcPr>
                </a:tc>
                <a:tc>
                  <a:txBody>
                    <a:bodyPr/>
                    <a:lstStyle/>
                    <a:p>
                      <a:pPr lvl="0" algn="just"/>
                      <a:r>
                        <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En aras de Coordinar acciones para promover la participación  de las mujeres en la toma de decisiones en el ámbito público, asistió al </a:t>
                      </a:r>
                      <a:r>
                        <a:rPr lang="es-MX" sz="1200" kern="1200" dirty="0">
                          <a:solidFill>
                            <a:schemeClr val="dk1"/>
                          </a:solidFill>
                          <a:effectLst/>
                          <a:latin typeface="Segoe UI" panose="020B0502040204020203" pitchFamily="34" charset="0"/>
                          <a:ea typeface="+mn-ea"/>
                          <a:cs typeface="Segoe UI" panose="020B0502040204020203" pitchFamily="34" charset="0"/>
                        </a:rPr>
                        <a:t>Encuentro Nacional de Observatorios de Participación Política de las Mujeres en México.</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Reunión de trabajo conjunta de la Comisión de Innovación e Informática, Comité Técnico Asesor del PREP (COTAPREP), y Grupo PROISI</a:t>
                      </a: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25/05/2024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u="none" strike="noStrike" dirty="0">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COTAPREP</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PROISI</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COTAPREP - PROISI</a:t>
                      </a:r>
                    </a:p>
                  </a:txBody>
                  <a:tcPr marL="1503" marR="1503" marT="1503" marB="0" anchor="ctr">
                    <a:solidFill>
                      <a:srgbClr val="E6E6E6"/>
                    </a:solidFill>
                  </a:tcPr>
                </a:tc>
                <a:tc>
                  <a:txBody>
                    <a:bodyPr/>
                    <a:lstStyle/>
                    <a:p>
                      <a:pPr lvl="0" algn="just"/>
                      <a:r>
                        <a:rPr kumimoji="0" lang="es-MX" sz="1200" b="0" i="0" u="none" strike="noStrike" kern="1200" cap="none" spc="0" normalizeH="0" baseline="0" dirty="0">
                          <a:ln>
                            <a:noFill/>
                          </a:ln>
                          <a:solidFill>
                            <a:schemeClr val="dk1"/>
                          </a:solidFill>
                          <a:effectLst/>
                          <a:uLnTx/>
                          <a:uFillTx/>
                          <a:latin typeface="Segoe UI" panose="020B0502040204020203" pitchFamily="34" charset="0"/>
                          <a:ea typeface="+mn-ea"/>
                          <a:cs typeface="Segoe UI" panose="020B0502040204020203" pitchFamily="34" charset="0"/>
                        </a:rPr>
                        <a:t>Participó </a:t>
                      </a:r>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en la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la </a:t>
                      </a:r>
                      <a:r>
                        <a:rPr lang="es-MX" sz="1200" u="none" strike="noStrike" dirty="0">
                          <a:effectLst/>
                          <a:latin typeface="Segoe UI" panose="020B0502040204020203" pitchFamily="34" charset="0"/>
                          <a:cs typeface="Segoe UI" panose="020B0502040204020203" pitchFamily="34" charset="0"/>
                        </a:rPr>
                        <a:t>Comisión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 en conjunto con </a:t>
                      </a:r>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  COTAPREP y Grupo PROISI.</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75835303"/>
                  </a:ext>
                </a:extLst>
              </a:tr>
            </a:tbl>
          </a:graphicData>
        </a:graphic>
      </p:graphicFrame>
    </p:spTree>
    <p:extLst>
      <p:ext uri="{BB962C8B-B14F-4D97-AF65-F5344CB8AC3E}">
        <p14:creationId xmlns:p14="http://schemas.microsoft.com/office/powerpoint/2010/main" val="7058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989450049"/>
              </p:ext>
            </p:extLst>
          </p:nvPr>
        </p:nvGraphicFramePr>
        <p:xfrm>
          <a:off x="331974" y="1164148"/>
          <a:ext cx="11688789" cy="550286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de Colaboración SEDU – INE -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12/01/2024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SEDU</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SEDU -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SEDU -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Firmó el Convenio de Colaboración entre la SEDU – INE – IEC, esto con el propósito de fortalecer lazos que permitan llevar por buen camino el PELO 2024.</a:t>
                      </a: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“De la 3 de 3 a la 8 de 8”, entre IEC – PJCZ – TECZ.</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algn="just"/>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just"/>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Firmó</a:t>
                      </a:r>
                      <a:r>
                        <a:rPr lang="es-MX" sz="1200" b="0" i="0" dirty="0">
                          <a:solidFill>
                            <a:srgbClr val="14171A"/>
                          </a:solidFill>
                          <a:effectLst/>
                          <a:latin typeface="Segoe UI" panose="020B0502040204020203" pitchFamily="34" charset="0"/>
                          <a:cs typeface="Segoe UI" panose="020B0502040204020203" pitchFamily="34" charset="0"/>
                        </a:rPr>
                        <a:t> el convenio en presencia  Consejeros Electorales integrantes del Consejo General del IEC y Secretario Ejecutivo</a:t>
                      </a:r>
                      <a:r>
                        <a:rPr lang="es-MX" sz="1200" b="0" i="0" kern="1200" dirty="0">
                          <a:solidFill>
                            <a:schemeClr val="dk1"/>
                          </a:solidFill>
                          <a:effectLst/>
                          <a:latin typeface="Segoe UI" panose="020B0502040204020203" pitchFamily="34" charset="0"/>
                          <a:ea typeface="+mn-ea"/>
                          <a:cs typeface="Segoe UI" panose="020B0502040204020203" pitchFamily="34" charset="0"/>
                        </a:rPr>
                        <a:t> con</a:t>
                      </a:r>
                      <a:r>
                        <a:rPr lang="es-MX" sz="1200" kern="1200" dirty="0">
                          <a:solidFill>
                            <a:schemeClr val="dk1"/>
                          </a:solidFill>
                          <a:effectLst/>
                          <a:latin typeface="Segoe UI" panose="020B0502040204020203" pitchFamily="34" charset="0"/>
                          <a:ea typeface="+mn-ea"/>
                          <a:cs typeface="Segoe UI" panose="020B0502040204020203" pitchFamily="34" charset="0"/>
                        </a:rPr>
                        <a:t> el Poder Judicial y Tribunal Electoral de Estado, sobre el cumplimiento  de la verificación “8 de 8 Contra la Violencia”, el primero de este tipo a nivel nacional.</a:t>
                      </a:r>
                    </a:p>
                    <a:p>
                      <a:pPr algn="just"/>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12/01/2024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los integrantes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3261373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grpSp>
        <p:nvGrpSpPr>
          <p:cNvPr id="13" name="Grupo 12">
            <a:extLst>
              <a:ext uri="{FF2B5EF4-FFF2-40B4-BE49-F238E27FC236}">
                <a16:creationId xmlns:a16="http://schemas.microsoft.com/office/drawing/2014/main" id="{BC63BEAF-58BD-8034-3AED-1F50C1534EFB}"/>
              </a:ext>
            </a:extLst>
          </p:cNvPr>
          <p:cNvGrpSpPr/>
          <p:nvPr/>
        </p:nvGrpSpPr>
        <p:grpSpPr>
          <a:xfrm>
            <a:off x="6702458" y="103693"/>
            <a:ext cx="2514188" cy="954125"/>
            <a:chOff x="11192838" y="981644"/>
            <a:chExt cx="3951804" cy="622401"/>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573300" cy="271040"/>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76445"/>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1" y="1033360"/>
          <a:ext cx="11688789" cy="538579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Carrera IEC 5K Saltillo (Ruta recreativa)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Ruta Recreativa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Ciudadanía en General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Ciudadanía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y participó en el recorrido la ruta de la Carrera IEC 5K por la democracia Saltillo.</a:t>
                      </a:r>
                    </a:p>
                  </a:txBody>
                  <a:tcPr marL="1503" marR="1503" marT="1503" marB="0" anchor="ctr">
                    <a:solidFill>
                      <a:srgbClr val="E6E6E6"/>
                    </a:solidFill>
                  </a:tcPr>
                </a:tc>
                <a:extLst>
                  <a:ext uri="{0D108BD9-81ED-4DB2-BD59-A6C34878D82A}">
                    <a16:rowId xmlns:a16="http://schemas.microsoft.com/office/drawing/2014/main" val="2528233963"/>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Tercer simulacro del Programa de Resultados Electorales Preliminares (PREP)</a:t>
                      </a: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schemeClr val="dk1"/>
                          </a:solidFill>
                          <a:effectLst/>
                          <a:uLnTx/>
                          <a:uFillTx/>
                          <a:latin typeface="Segoe UI" panose="020B0502040204020203" pitchFamily="34" charset="0"/>
                          <a:ea typeface="+mn-ea"/>
                          <a:cs typeface="Segoe UI" panose="020B0502040204020203" pitchFamily="34" charset="0"/>
                        </a:rPr>
                        <a:t>Participó en el tercer simulacro del PREP 2024 junto con los integrantes del Consejo General, la Secretaría Ejecutiva, del IEC, miembros del COTAPREP y Partidos Políticos para conocer y verificar el funcionamiento de este.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Séptima Sesión Ordinaria del COTAPREP</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COTAPREP</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Part</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icipó</a:t>
                      </a:r>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en la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a:t>
                      </a:r>
                      <a:r>
                        <a:rPr lang="es-ES" sz="1200" b="0" i="0" kern="1200" dirty="0" err="1">
                          <a:solidFill>
                            <a:srgbClr val="14171A"/>
                          </a:solidFill>
                          <a:effectLst/>
                          <a:latin typeface="Segoe UI" panose="020B0502040204020203" pitchFamily="34" charset="0"/>
                          <a:ea typeface="Calibri" panose="020F0502020204030204" pitchFamily="34" charset="0"/>
                          <a:cs typeface="Segoe UI" panose="020B0502040204020203" pitchFamily="34" charset="0"/>
                        </a:rPr>
                        <a:t>esión</a:t>
                      </a:r>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Ordinaria que realizo el  COTAPREP</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del Instituto Electoral de Coahuila.</a:t>
                      </a: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Vinculación con el INE y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Reunión de trabajo con integrantes de la Comisión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Vinculación con el INE y los OPLES</a:t>
                      </a:r>
                      <a:r>
                        <a:rPr lang="es-MX" sz="1200" u="none" strike="noStrike" dirty="0">
                          <a:effectLst/>
                          <a:latin typeface="Segoe UI" panose="020B0502040204020203"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1901506898"/>
                  </a:ext>
                </a:extLst>
              </a:tr>
            </a:tbl>
          </a:graphicData>
        </a:graphic>
      </p:graphicFrame>
    </p:spTree>
    <p:extLst>
      <p:ext uri="{BB962C8B-B14F-4D97-AF65-F5344CB8AC3E}">
        <p14:creationId xmlns:p14="http://schemas.microsoft.com/office/powerpoint/2010/main" val="8232337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grpSp>
        <p:nvGrpSpPr>
          <p:cNvPr id="13" name="Grupo 12">
            <a:extLst>
              <a:ext uri="{FF2B5EF4-FFF2-40B4-BE49-F238E27FC236}">
                <a16:creationId xmlns:a16="http://schemas.microsoft.com/office/drawing/2014/main" id="{BC63BEAF-58BD-8034-3AED-1F50C1534EFB}"/>
              </a:ext>
            </a:extLst>
          </p:cNvPr>
          <p:cNvGrpSpPr/>
          <p:nvPr/>
        </p:nvGrpSpPr>
        <p:grpSpPr>
          <a:xfrm>
            <a:off x="6702458" y="103693"/>
            <a:ext cx="2514188" cy="954125"/>
            <a:chOff x="11192838" y="981644"/>
            <a:chExt cx="3951804" cy="622401"/>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573300" cy="271040"/>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76445"/>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1" y="1033360"/>
          <a:ext cx="11688789" cy="538579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27/05/2024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2528233963"/>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Temporal de Fiscalización</a:t>
                      </a: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con integrantes de la Comisión Temporal de Fiscalización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Comisión de Vinculación con el INE y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28/05/2024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Integrantes de la Comisión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Dirigió la Sesión Ordinaria con integrantes de la Comisión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Vinculación con el INE y los OPLES</a:t>
                      </a:r>
                      <a:r>
                        <a:rPr lang="es-MX" sz="1200" u="none" strike="noStrike" dirty="0">
                          <a:effectLst/>
                          <a:latin typeface="Segoe UI" panose="020B0502040204020203"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28/05/2024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Sesión Extraordinaria con los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943471902"/>
                  </a:ext>
                </a:extLst>
              </a:tr>
            </a:tbl>
          </a:graphicData>
        </a:graphic>
      </p:graphicFrame>
    </p:spTree>
    <p:extLst>
      <p:ext uri="{BB962C8B-B14F-4D97-AF65-F5344CB8AC3E}">
        <p14:creationId xmlns:p14="http://schemas.microsoft.com/office/powerpoint/2010/main" val="14659050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4902884"/>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 TV Azteca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28/05/2024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TV Azteca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TV Azteca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IEC -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TV Azteca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entrevista en la televisora TV Azteca, en la que se abordaron temas relevantes al PELO 2024. </a:t>
                      </a: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28/05/2024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mesa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relevantes de PELO 2024.</a:t>
                      </a: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7036748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del periódico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Periódico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IEC –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Periódico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Atendió una entrevista al periódico Columna con el Ing. Adrián de la Garza, en la que se abordaron temas relevantes al PELO 2024. </a:t>
                      </a:r>
                    </a:p>
                  </a:txBody>
                  <a:tcPr marL="1503" marR="1503" marT="1503" marB="0" anchor="ctr">
                    <a:solidFill>
                      <a:srgbClr val="E6E6E6"/>
                    </a:solidFill>
                  </a:tcPr>
                </a:tc>
                <a:extLst>
                  <a:ext uri="{0D108BD9-81ED-4DB2-BD59-A6C34878D82A}">
                    <a16:rowId xmlns:a16="http://schemas.microsoft.com/office/drawing/2014/main" val="2859537164"/>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err="1">
                          <a:solidFill>
                            <a:schemeClr val="dk1"/>
                          </a:solidFill>
                          <a:effectLst/>
                          <a:latin typeface="Segoe UI" panose="020B0502040204020203" pitchFamily="34" charset="0"/>
                          <a:ea typeface="+mn-ea"/>
                          <a:cs typeface="Segoe UI" panose="020B0502040204020203" pitchFamily="34" charset="0"/>
                        </a:rPr>
                        <a:t>Presidíó</a:t>
                      </a:r>
                      <a:r>
                        <a:rPr lang="es-MX" sz="1200" kern="1200" dirty="0">
                          <a:solidFill>
                            <a:schemeClr val="dk1"/>
                          </a:solidFill>
                          <a:effectLst/>
                          <a:latin typeface="Segoe UI" panose="020B0502040204020203" pitchFamily="34" charset="0"/>
                          <a:ea typeface="+mn-ea"/>
                          <a:cs typeface="Segoe UI" panose="020B0502040204020203" pitchFamily="34" charset="0"/>
                        </a:rPr>
                        <a:t> la Sesión </a:t>
                      </a:r>
                      <a:r>
                        <a:rPr lang="es-ES" sz="1200" kern="1200" dirty="0">
                          <a:solidFill>
                            <a:schemeClr val="dk1"/>
                          </a:solidFill>
                          <a:effectLst/>
                          <a:latin typeface="Segoe UI" panose="020B0502040204020203" pitchFamily="34" charset="0"/>
                          <a:ea typeface="+mn-ea"/>
                          <a:cs typeface="Segoe UI" panose="020B0502040204020203" pitchFamily="34" charset="0"/>
                        </a:rPr>
                        <a:t>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87925517"/>
                  </a:ext>
                </a:extLst>
              </a:tr>
            </a:tbl>
          </a:graphicData>
        </a:graphic>
      </p:graphicFrame>
    </p:spTree>
    <p:extLst>
      <p:ext uri="{BB962C8B-B14F-4D97-AF65-F5344CB8AC3E}">
        <p14:creationId xmlns:p14="http://schemas.microsoft.com/office/powerpoint/2010/main" val="18395540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2725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Reunión de trabajo conjunta de la Comisión de Innovación e Informática.</a:t>
                      </a: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25/05/2024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u="none" strike="noStrike" dirty="0">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just"/>
                      <a:r>
                        <a:rPr kumimoji="0" lang="es-MX" sz="1200" b="0" i="0" u="none" strike="noStrike" kern="1200" cap="none" spc="0" normalizeH="0" baseline="0" dirty="0">
                          <a:ln>
                            <a:noFill/>
                          </a:ln>
                          <a:solidFill>
                            <a:schemeClr val="dk1"/>
                          </a:solidFill>
                          <a:effectLst/>
                          <a:uLnTx/>
                          <a:uFillTx/>
                          <a:latin typeface="Segoe UI" panose="020B0502040204020203" pitchFamily="34" charset="0"/>
                          <a:ea typeface="+mn-ea"/>
                          <a:cs typeface="Segoe UI" panose="020B0502040204020203" pitchFamily="34" charset="0"/>
                        </a:rPr>
                        <a:t>Participó </a:t>
                      </a:r>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en la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la </a:t>
                      </a:r>
                      <a:r>
                        <a:rPr lang="es-MX" sz="1200" u="none" strike="noStrike" dirty="0">
                          <a:effectLst/>
                          <a:latin typeface="Segoe UI" panose="020B0502040204020203" pitchFamily="34" charset="0"/>
                          <a:cs typeface="Segoe UI" panose="020B0502040204020203" pitchFamily="34" charset="0"/>
                        </a:rPr>
                        <a:t>Comisión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  del Instituto Electoral de Coahuila.</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a:t>
                      </a: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7036748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 en Enlace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31/05/2024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Enlace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Periodista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Enlace</a:t>
                      </a:r>
                    </a:p>
                    <a:p>
                      <a:pPr algn="ctr" fontAlgn="ct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Concedió una entrevista a Enlace, en la que se abordaron temas relevantes al PELO 2024. </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59537164"/>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Demostración de Urna Electrónica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31/05/2024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Medios de comunicación </a:t>
                      </a:r>
                    </a:p>
                    <a:p>
                      <a:pPr algn="ctr" fontAlgn="ctr"/>
                      <a:r>
                        <a:rPr lang="es-MX" sz="1200" b="0" i="0" u="none" strike="noStrike" kern="1200" dirty="0">
                          <a:solidFill>
                            <a:srgbClr val="000000"/>
                          </a:solidFill>
                          <a:effectLst/>
                          <a:latin typeface="Segoe UI" panose="020B0502040204020203" pitchFamily="34" charset="0"/>
                          <a:ea typeface="+mn-ea"/>
                          <a:cs typeface="Segoe UI" panose="020B0502040204020203" pitchFamily="34" charset="0"/>
                        </a:rPr>
                        <a:t>INE JD04</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 JD04</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kern="1200" dirty="0">
                          <a:solidFill>
                            <a:schemeClr val="dk1"/>
                          </a:solidFill>
                          <a:effectLst/>
                          <a:latin typeface="Segoe UI" panose="020B0502040204020203" pitchFamily="34" charset="0"/>
                          <a:ea typeface="+mn-ea"/>
                          <a:cs typeface="Segoe UI" panose="020B0502040204020203" pitchFamily="34" charset="0"/>
                        </a:rPr>
                        <a:t>En compañía del personal del INE, realizaron una demostración del proceso de votación ante medios de comunicación de la región, en el marco del Proceso Electoral 2024.</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87925517"/>
                  </a:ext>
                </a:extLst>
              </a:tr>
            </a:tbl>
          </a:graphicData>
        </a:graphic>
      </p:graphicFrame>
    </p:spTree>
    <p:extLst>
      <p:ext uri="{BB962C8B-B14F-4D97-AF65-F5344CB8AC3E}">
        <p14:creationId xmlns:p14="http://schemas.microsoft.com/office/powerpoint/2010/main" val="38360330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183057"/>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Innovación e Informática.</a:t>
                      </a: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31/05/2024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u="none" strike="noStrike" dirty="0">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lvl="0" algn="just"/>
                      <a:r>
                        <a:rPr kumimoji="0" lang="es-MX" sz="1200" b="0" i="0" u="none" strike="noStrike" kern="1200" cap="none" spc="0" normalizeH="0" baseline="0" dirty="0">
                          <a:ln>
                            <a:noFill/>
                          </a:ln>
                          <a:solidFill>
                            <a:schemeClr val="dk1"/>
                          </a:solidFill>
                          <a:effectLst/>
                          <a:uLnTx/>
                          <a:uFillTx/>
                          <a:latin typeface="Segoe UI" panose="020B0502040204020203" pitchFamily="34" charset="0"/>
                          <a:ea typeface="+mn-ea"/>
                          <a:cs typeface="Segoe UI" panose="020B0502040204020203" pitchFamily="34" charset="0"/>
                        </a:rPr>
                        <a:t>Participó </a:t>
                      </a:r>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en la </a:t>
                      </a:r>
                      <a:r>
                        <a:rPr lang="es-MX" sz="1200" kern="1200" dirty="0">
                          <a:solidFill>
                            <a:schemeClr val="dk1"/>
                          </a:solidFill>
                          <a:effectLst/>
                          <a:latin typeface="Segoe UI" panose="020B0502040204020203" pitchFamily="34" charset="0"/>
                          <a:ea typeface="+mn-ea"/>
                          <a:cs typeface="Segoe UI" panose="020B0502040204020203" pitchFamily="34" charset="0"/>
                        </a:rPr>
                        <a:t>Sesión Ordinaria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de la </a:t>
                      </a:r>
                      <a:r>
                        <a:rPr lang="es-MX" sz="1200" u="none" strike="noStrike" dirty="0">
                          <a:effectLst/>
                          <a:latin typeface="Segoe UI" panose="020B0502040204020203" pitchFamily="34" charset="0"/>
                          <a:cs typeface="Segoe UI" panose="020B0502040204020203" pitchFamily="34" charset="0"/>
                        </a:rPr>
                        <a:t>Comisión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 del Instituto Electoral Coahuila.</a:t>
                      </a:r>
                    </a:p>
                    <a:p>
                      <a:pPr lvl="0" algn="just"/>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Rueda de prensa en la Junta Local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31/05/2024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Instalaciones de la JLE INE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a:solidFill>
                            <a:srgbClr val="000000"/>
                          </a:solidFill>
                          <a:effectLst/>
                          <a:latin typeface="Segoe UI" panose="020B0502040204020203" pitchFamily="34" charset="0"/>
                          <a:cs typeface="Segoe UI" panose="020B0502040204020203" pitchFamily="34" charset="0"/>
                        </a:rPr>
                        <a:t>C</a:t>
                      </a:r>
                      <a:r>
                        <a:rPr lang="es-MX" sz="1200" u="none" strike="noStrike">
                          <a:effectLst/>
                          <a:latin typeface="Segoe UI" panose="020B0502040204020203" pitchFamily="34" charset="0"/>
                          <a:cs typeface="Segoe UI" panose="020B0502040204020203" pitchFamily="34" charset="0"/>
                        </a:rPr>
                        <a:t>onsejero Presidente</a:t>
                      </a:r>
                    </a:p>
                    <a:p>
                      <a:pPr algn="ctr" fontAlgn="ctr"/>
                      <a:r>
                        <a:rPr lang="es-MX" sz="1200" b="0" i="0" u="none" strike="noStrike">
                          <a:solidFill>
                            <a:srgbClr val="000000"/>
                          </a:solidFill>
                          <a:effectLst/>
                          <a:latin typeface="Segoe UI" panose="020B0502040204020203" pitchFamily="34" charset="0"/>
                          <a:cs typeface="Segoe UI" panose="020B0502040204020203" pitchFamily="34" charset="0"/>
                        </a:rPr>
                        <a:t>Vocal Ejecutivo del INE</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a:solidFill>
                            <a:srgbClr val="000000"/>
                          </a:solidFill>
                          <a:effectLst/>
                          <a:latin typeface="Segoe UI" panose="020B0502040204020203" pitchFamily="34" charset="0"/>
                          <a:cs typeface="Segoe UI" panose="020B0502040204020203" pitchFamily="34" charset="0"/>
                        </a:rPr>
                        <a:t>IEC - INE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endParaRPr lang="es-MX" sz="1200" b="0" i="0" kern="1200" dirty="0">
                        <a:solidFill>
                          <a:schemeClr val="dk1"/>
                        </a:solidFill>
                        <a:effectLst/>
                        <a:latin typeface="Segoe UI" panose="020B0502040204020203" pitchFamily="34" charset="0"/>
                        <a:ea typeface="+mn-ea"/>
                        <a:cs typeface="Segoe UI" panose="020B0502040204020203" pitchFamily="34" charset="0"/>
                      </a:endParaRPr>
                    </a:p>
                    <a:p>
                      <a:pPr lvl="0"/>
                      <a:r>
                        <a:rPr lang="es-MX" sz="1200" b="0" i="0" kern="1200" dirty="0">
                          <a:solidFill>
                            <a:schemeClr val="dk1"/>
                          </a:solidFill>
                          <a:effectLst/>
                          <a:latin typeface="Segoe UI" panose="020B0502040204020203" pitchFamily="34" charset="0"/>
                          <a:ea typeface="+mn-ea"/>
                          <a:cs typeface="Segoe UI" panose="020B0502040204020203" pitchFamily="34" charset="0"/>
                        </a:rPr>
                        <a:t>Asistió a rueda de prensa en conjunto con  el Lic. José Luis Vázquez López, Vocal Ejecutivo del INE en Coahuila, para comunicar los últimos detalles del Proceso Electoral Local 2024, previo a la celebración de la Jornada Electoral del próximo 2 de junio.</a:t>
                      </a:r>
                    </a:p>
                    <a:p>
                      <a:pPr lvl="0"/>
                      <a:endParaRPr lang="es-MX" sz="1200" b="0" i="0" u="none" kern="1200" dirty="0">
                        <a:solidFill>
                          <a:schemeClr val="tx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7036748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Apertura de la bodega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31/05/2024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Bodega Electoral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p>
                      <a:pPr algn="ctr" fontAlgn="ct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p>
                      <a:pPr algn="ctr" fontAlgn="ct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En compañía del Consejo General asistió al </a:t>
                      </a:r>
                      <a:r>
                        <a:rPr lang="es-MX" sz="1200" kern="1200" dirty="0">
                          <a:solidFill>
                            <a:schemeClr val="dk1"/>
                          </a:solidFill>
                          <a:effectLst/>
                          <a:latin typeface="Segoe UI" panose="020B0502040204020203" pitchFamily="34" charset="0"/>
                          <a:ea typeface="+mn-ea"/>
                          <a:cs typeface="Segoe UI" panose="020B0502040204020203" pitchFamily="34" charset="0"/>
                        </a:rPr>
                        <a:t>Acto de cancelación de boletas electorales de la elección de Ayuntamientos sobrantes, resultado de los operativos de conteo y sellado de boletas electorales y su integración en cajas paquete electoral</a:t>
                      </a:r>
                      <a:r>
                        <a:rPr lang="es-MX" sz="1800" kern="1200" dirty="0">
                          <a:solidFill>
                            <a:schemeClr val="dk1"/>
                          </a:solidFill>
                          <a:effectLst/>
                          <a:latin typeface="+mn-lt"/>
                          <a:ea typeface="+mn-ea"/>
                          <a:cs typeface="+mn-cs"/>
                        </a:rPr>
                        <a:t>.</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59537164"/>
                  </a:ext>
                </a:extLst>
              </a:tr>
            </a:tbl>
          </a:graphicData>
        </a:graphic>
      </p:graphicFrame>
    </p:spTree>
    <p:extLst>
      <p:ext uri="{BB962C8B-B14F-4D97-AF65-F5344CB8AC3E}">
        <p14:creationId xmlns:p14="http://schemas.microsoft.com/office/powerpoint/2010/main" val="21496589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295406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 TV Azteca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31/05/2024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TV Azteca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TV Azteca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IEC -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TV Azteca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Concedió y </a:t>
                      </a:r>
                      <a:r>
                        <a:rPr lang="es-MX" sz="1200" u="none" strike="noStrike">
                          <a:effectLst/>
                          <a:latin typeface="Segoe UI" panose="020B0502040204020203" pitchFamily="34" charset="0"/>
                          <a:cs typeface="Segoe UI" panose="020B0502040204020203" pitchFamily="34" charset="0"/>
                        </a:rPr>
                        <a:t>asistió a </a:t>
                      </a:r>
                      <a:r>
                        <a:rPr lang="es-MX" sz="1200" u="none" strike="noStrike" dirty="0">
                          <a:effectLst/>
                          <a:latin typeface="Segoe UI" panose="020B0502040204020203" pitchFamily="34" charset="0"/>
                          <a:cs typeface="Segoe UI" panose="020B0502040204020203" pitchFamily="34" charset="0"/>
                        </a:rPr>
                        <a:t>entrevista en la televisora TV Azteca, en la que se abordaron temas relevantes al PELO 2024. </a:t>
                      </a: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Conversatorio y Presentación del libro.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31/05/2024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Tecnológico de Monterrey, Campus Saltillo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Tecnológico de </a:t>
                      </a:r>
                      <a:r>
                        <a:rPr lang="es-MX" sz="1200" b="0" i="0" u="none" strike="noStrike" dirty="0">
                          <a:solidFill>
                            <a:srgbClr val="000000"/>
                          </a:solidFill>
                          <a:effectLst/>
                          <a:latin typeface="Segoe UI" panose="020B0502040204020203" pitchFamily="34" charset="0"/>
                          <a:cs typeface="Segoe UI" panose="020B0502040204020203" pitchFamily="34" charset="0"/>
                        </a:rPr>
                        <a:t> Saltillo</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al </a:t>
                      </a:r>
                      <a:r>
                        <a:rPr lang="es-ES" sz="1200" kern="1200" dirty="0">
                          <a:solidFill>
                            <a:schemeClr val="dk1"/>
                          </a:solidFill>
                          <a:effectLst/>
                          <a:latin typeface="Segoe UI" panose="020B0502040204020203" pitchFamily="34" charset="0"/>
                          <a:ea typeface="+mn-ea"/>
                          <a:cs typeface="Segoe UI" panose="020B0502040204020203" pitchFamily="34" charset="0"/>
                        </a:rPr>
                        <a:t>Conversatorio y Presentación del libro., “SIN PARTICIPACIÓN NO HAY DEMOCRACIA”, con la presencia de Felipe de Jesús Balderas Sánchez.</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70367487"/>
                  </a:ext>
                </a:extLst>
              </a:tr>
            </a:tbl>
          </a:graphicData>
        </a:graphic>
      </p:graphicFrame>
    </p:spTree>
    <p:extLst>
      <p:ext uri="{BB962C8B-B14F-4D97-AF65-F5344CB8AC3E}">
        <p14:creationId xmlns:p14="http://schemas.microsoft.com/office/powerpoint/2010/main" val="910474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87155" cy="290256"/>
            </a:xfrm>
            <a:prstGeom prst="rect">
              <a:avLst/>
            </a:prstGeom>
          </p:spPr>
          <p:txBody>
            <a:bodyPr wrap="squar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099690"/>
          <a:ext cx="11688789" cy="534001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Inicio de Jornada Electoral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Representantes de los partidos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Medios de Comunicación</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algn="ctr" fontAlgn="ct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Representantes de los Partidos</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Presidió y asistió al acto cívico que dio  inicio a la jornada electoral del Proceso Electoral Local 2024</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Permanente de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Representantes de los partidos</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Representantes de los Partidos</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la Sesión Permanente del Consejo General con motivo del inicio de la  Jornada Electoral Local Ordinario 2024 en que se renovarán los 38 ayuntamientos de Coahuila.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Reanudación de Sesión Permanente del Consejo General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03/06/2024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Representantes de los partidos</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Representantes de los Partidos</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Llevó a cabo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la reanudación de la Sesión Permanente de la Jornada Electoral 2024, para conocer sobre los pormenores de las elecciones locales.</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95835100"/>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03/06/2024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llevó a cabo 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Consejeros y Consejeras</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y Secretario Ejecutivo, en la cual se abordaron temas relativos al PELO 2024.</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266464703"/>
                  </a:ext>
                </a:extLst>
              </a:tr>
            </a:tbl>
          </a:graphicData>
        </a:graphic>
      </p:graphicFrame>
    </p:spTree>
    <p:extLst>
      <p:ext uri="{BB962C8B-B14F-4D97-AF65-F5344CB8AC3E}">
        <p14:creationId xmlns:p14="http://schemas.microsoft.com/office/powerpoint/2010/main" val="14358087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11667" y="1099690"/>
          <a:ext cx="11702487" cy="5707275"/>
        </p:xfrm>
        <a:graphic>
          <a:graphicData uri="http://schemas.openxmlformats.org/drawingml/2006/table">
            <a:tbl>
              <a:tblPr firstRow="1" bandRow="1">
                <a:tableStyleId>{5C22544A-7EE6-4342-B048-85BDC9FD1C3A}</a:tableStyleId>
              </a:tblPr>
              <a:tblGrid>
                <a:gridCol w="2408055">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04/06/2024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llevó a cabo 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Consejeros y Consejeras</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y Secretario Ejecutivo, en la cual se abordaron temas relativos al PELO 2024.</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Inicio de Sesión Permanente de Cómputos Electorales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05/06/2024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Representantes de los partidos</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Representantes de los Partidos</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la Sesión Permanente de Cómputos Electorales PEL 2024, en el cual se reportaron los trabajos y avances de los 38 CME.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11/06/2024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llevó a cabo 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Consejeros y Consejeras</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y Secretario Ejecutivo, en la cual se abordaron temas relativos al PELO 2024.</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266464703"/>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18/06/2024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llevó a cabo 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Consejeros y Consejeras</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y Secretario Ejecutivo, en la cual se abordaron temas relativos al PELO 2024.</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70660503"/>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Comisión de 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19/06/2024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como integrante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de la Comisión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37081500"/>
                  </a:ext>
                </a:extLst>
              </a:tr>
            </a:tbl>
          </a:graphicData>
        </a:graphic>
      </p:graphicFrame>
    </p:spTree>
    <p:extLst>
      <p:ext uri="{BB962C8B-B14F-4D97-AF65-F5344CB8AC3E}">
        <p14:creationId xmlns:p14="http://schemas.microsoft.com/office/powerpoint/2010/main" val="4145185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099690"/>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del Consejo General y de la Dirección Ejecutiva de Asuntos Jurídicos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19/06/2024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la DEAJ</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en conjunto con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Dirección Ejecutiva de Asuntos Jurídicos </a:t>
                      </a:r>
                      <a:r>
                        <a:rPr lang="es-MX" sz="1200" u="none" strike="noStrike" dirty="0">
                          <a:effectLst/>
                          <a:latin typeface="Segoe UI" panose="020B0502040204020203" pitchFamily="34" charset="0"/>
                          <a:cs typeface="Segoe UI" panose="020B0502040204020203" pitchFamily="34" charset="0"/>
                        </a:rPr>
                        <a:t> en el que se abordó el tema relativo a los medios de impugnación presentados ante IEC Y CME.</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20/06/2024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Inauguración del XXXVII Congreso Internacional de la Federación Iberoamericana de Abogados “Procuración e impartición de Justicia”.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21/06/2024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Facultad de Jurisprudencia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u="none" strike="noStrike" dirty="0">
                          <a:effectLst/>
                          <a:latin typeface="Segoe UI" panose="020B0502040204020203" pitchFamily="34" charset="0"/>
                          <a:cs typeface="Segoe UI" panose="020B0502040204020203" pitchFamily="34" charset="0"/>
                        </a:rPr>
                        <a:t>INE</a:t>
                      </a:r>
                    </a:p>
                    <a:p>
                      <a:pPr algn="ctr" fontAlgn="ctr"/>
                      <a:r>
                        <a:rPr lang="es-MX" sz="1200" u="none" strike="noStrike" dirty="0">
                          <a:effectLst/>
                          <a:latin typeface="Segoe UI" panose="020B0502040204020203" pitchFamily="34" charset="0"/>
                          <a:cs typeface="Segoe UI" panose="020B0502040204020203" pitchFamily="34" charset="0"/>
                        </a:rPr>
                        <a:t>Facultad de Jurisprudencia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 Facultad de Jurisprudencia</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a la Inauguración del XXXVII Congreso Internacional de la Federación Iberoamericana de Abogados “Procuración e impartición de Justicia”.</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95835100"/>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25/06/2024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de seguimiento de actividades del PELO 2024</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4266464703"/>
                  </a:ext>
                </a:extLst>
              </a:tr>
            </a:tbl>
          </a:graphicData>
        </a:graphic>
      </p:graphicFrame>
    </p:spTree>
    <p:extLst>
      <p:ext uri="{BB962C8B-B14F-4D97-AF65-F5344CB8AC3E}">
        <p14:creationId xmlns:p14="http://schemas.microsoft.com/office/powerpoint/2010/main" val="39974215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331974" y="1164149"/>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295336">
                  <a:extLst>
                    <a:ext uri="{9D8B030D-6E8A-4147-A177-3AD203B41FA5}">
                      <a16:colId xmlns:a16="http://schemas.microsoft.com/office/drawing/2014/main" val="477278865"/>
                    </a:ext>
                  </a:extLst>
                </a:gridCol>
                <a:gridCol w="1416544">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496182">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algn="just"/>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Temporal de Fiscalización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25/06/2024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Integrantes de la Comisión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Participó como integrante en la Sesión Ordinaria </a:t>
                      </a:r>
                      <a:r>
                        <a:rPr lang="es-MX" sz="1200" u="none" strike="noStrike" dirty="0">
                          <a:effectLst/>
                          <a:latin typeface="Segoe UI" panose="020B0502040204020203" pitchFamily="34" charset="0"/>
                          <a:cs typeface="Segoe UI" panose="020B0502040204020203" pitchFamily="34" charset="0"/>
                        </a:rPr>
                        <a:t>de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Fiscalización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Organización Electoral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25/06/2024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Integrantes de la Comisión</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Ordinaria </a:t>
                      </a:r>
                      <a:r>
                        <a:rPr lang="es-MX" sz="1200" u="none" strike="noStrike" dirty="0">
                          <a:effectLst/>
                          <a:latin typeface="Segoe UI" panose="020B0502040204020203" pitchFamily="34" charset="0"/>
                          <a:cs typeface="Segoe UI" panose="020B0502040204020203" pitchFamily="34" charset="0"/>
                        </a:rPr>
                        <a:t>de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Organización Electoral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Vinculación con el INE y los OPLES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25/06/2024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Ordinaria</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 </a:t>
                      </a:r>
                      <a:r>
                        <a:rPr lang="es-MX" sz="1200" u="none" strike="noStrike" dirty="0">
                          <a:effectLst/>
                          <a:latin typeface="Segoe UI" panose="020B0502040204020203" pitchFamily="34" charset="0"/>
                          <a:cs typeface="Segoe UI" panose="020B0502040204020203" pitchFamily="34" charset="0"/>
                        </a:rPr>
                        <a:t>de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Vinculación con el INE y los OPLES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22345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Comisión de 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25/06/2024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como integrante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a:t>
                      </a:r>
                      <a:r>
                        <a:rPr lang="es-MX" sz="1200" u="none" strike="noStrike" dirty="0">
                          <a:effectLst/>
                          <a:latin typeface="Segoe UI" panose="020B0502040204020203" pitchFamily="34" charset="0"/>
                          <a:cs typeface="Segoe UI" panose="020B0502040204020203" pitchFamily="34" charset="0"/>
                        </a:rPr>
                        <a:t>de la Comisión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121193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1323878957"/>
              </p:ext>
            </p:extLst>
          </p:nvPr>
        </p:nvGraphicFramePr>
        <p:xfrm>
          <a:off x="331974" y="1164148"/>
          <a:ext cx="11688789" cy="552364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086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Conferencia </a:t>
                      </a:r>
                      <a:r>
                        <a:rPr lang="es-MX" sz="1200" kern="1200" dirty="0">
                          <a:solidFill>
                            <a:schemeClr val="dk1"/>
                          </a:solidFill>
                          <a:effectLst/>
                          <a:latin typeface="Segoe UI" panose="020B0502040204020203" pitchFamily="34" charset="0"/>
                          <a:ea typeface="+mn-ea"/>
                          <a:cs typeface="Segoe UI" panose="020B0502040204020203" pitchFamily="34" charset="0"/>
                        </a:rPr>
                        <a:t>“De la 3 de 3 a la 8 de 8”, impartida por la Mtra. Dania Ravel, consejera electoral del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12/01/2024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p>
                    <a:p>
                      <a:pPr algn="ctr" fontAlgn="ctr"/>
                      <a:r>
                        <a:rPr lang="es-MX" sz="1200" b="0" i="0" u="none" strike="noStrike" dirty="0">
                          <a:solidFill>
                            <a:srgbClr val="14171A"/>
                          </a:solidFill>
                          <a:effectLst/>
                          <a:latin typeface="Segoe UI" panose="020B0502040204020203" pitchFamily="34" charset="0"/>
                          <a:cs typeface="Segoe UI" panose="020B0502040204020203" pitchFamily="34" charset="0"/>
                        </a:rPr>
                        <a:t>Personal del 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Presenció la Conferencia que impartió </a:t>
                      </a:r>
                      <a:r>
                        <a:rPr lang="es-MX" sz="1200" kern="1200" dirty="0">
                          <a:solidFill>
                            <a:schemeClr val="dk1"/>
                          </a:solidFill>
                          <a:effectLst/>
                          <a:latin typeface="Segoe UI" panose="020B0502040204020203" pitchFamily="34" charset="0"/>
                          <a:ea typeface="+mn-ea"/>
                          <a:cs typeface="Segoe UI" panose="020B0502040204020203" pitchFamily="34" charset="0"/>
                        </a:rPr>
                        <a:t>la Mtra. Dania Ravel, Consejera Electoral del Consejo General del INE, que trató del cumplimiento en contra de la violencia. </a:t>
                      </a:r>
                      <a:endParaRPr lang="es-ES"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15/01/2024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a:t>
                      </a:r>
                      <a:r>
                        <a:rPr lang="es-MX" sz="1200" u="none" strike="noStrike" dirty="0">
                          <a:effectLst/>
                          <a:latin typeface="Segoe UI" panose="020B0502040204020203" pitchFamily="34" charset="0"/>
                          <a:cs typeface="Segoe UI" panose="020B0502040204020203" pitchFamily="34" charset="0"/>
                        </a:rPr>
                        <a:t>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Extraordinaria de la Comisión de 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Sesión Extraordinaria de la Comisión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del Instituto Electoral de Coahuila. </a:t>
                      </a:r>
                      <a:r>
                        <a:rPr lang="es-MX" sz="1200" u="none" strike="noStrike" dirty="0">
                          <a:effectLst/>
                          <a:latin typeface="Segoe UI" panose="020B0502040204020203" pitchFamily="34" charset="0"/>
                          <a:cs typeface="Segoe UI" panose="020B0502040204020203" pitchFamily="34" charset="0"/>
                        </a:rPr>
                        <a:t> </a:t>
                      </a: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120426186"/>
                  </a:ext>
                </a:extLst>
              </a:tr>
            </a:tbl>
          </a:graphicData>
        </a:graphic>
      </p:graphicFrame>
    </p:spTree>
    <p:extLst>
      <p:ext uri="{BB962C8B-B14F-4D97-AF65-F5344CB8AC3E}">
        <p14:creationId xmlns:p14="http://schemas.microsoft.com/office/powerpoint/2010/main" val="10801030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331974" y="1164149"/>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295336">
                  <a:extLst>
                    <a:ext uri="{9D8B030D-6E8A-4147-A177-3AD203B41FA5}">
                      <a16:colId xmlns:a16="http://schemas.microsoft.com/office/drawing/2014/main" val="477278865"/>
                    </a:ext>
                  </a:extLst>
                </a:gridCol>
                <a:gridCol w="1416544">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496182">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5176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Entrega de reconocimientos a los aliados estratégicos que contribuyen a la cultura democrática, participación ciudadana y promoción del voto en el Proceso Electoral Local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Instituciones</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a:t>
                      </a:r>
                      <a:r>
                        <a:rPr lang="es-MX" sz="1200" b="0" i="0" u="none" strike="noStrike" kern="1200" dirty="0">
                          <a:solidFill>
                            <a:schemeClr val="dk1"/>
                          </a:solidFill>
                          <a:effectLst/>
                          <a:latin typeface="Segoe UI" panose="020B0502040204020203" pitchFamily="34" charset="0"/>
                          <a:ea typeface="+mn-ea"/>
                          <a:cs typeface="Segoe UI" panose="020B0502040204020203" pitchFamily="34" charset="0"/>
                        </a:rPr>
                        <a:t>o</a:t>
                      </a:r>
                      <a:r>
                        <a:rPr lang="es-MX" sz="1200" b="0" i="0" u="none" strike="noStrike" dirty="0">
                          <a:solidFill>
                            <a:srgbClr val="000000"/>
                          </a:solidFill>
                          <a:effectLst/>
                          <a:latin typeface="Segoe UI" panose="020B0502040204020203" pitchFamily="34" charset="0"/>
                          <a:cs typeface="Segoe UI" panose="020B0502040204020203" pitchFamily="34" charset="0"/>
                        </a:rPr>
                        <a:t> Electoral de Coahuila- Instituciones</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entrega de reconocimientos a los aliados estratégicos que contribuyen a la cultura democrática, participación ciudadana y promoción del voto en el Proceso Electoral Local 2024.</a:t>
                      </a: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Segoe UI" panose="020B0502040204020203" pitchFamily="34" charset="0"/>
                          <a:ea typeface="+mn-ea"/>
                          <a:cs typeface="Segoe UI" panose="020B0502040204020203" pitchFamily="34" charset="0"/>
                        </a:rPr>
                        <a:t>Rueda de prensa con medios de comunicación local.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28/06/2024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Instituciones y Colectivos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Colectivos </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Segoe UI" panose="020B0502040204020203" pitchFamily="34" charset="0"/>
                          <a:ea typeface="+mn-ea"/>
                          <a:cs typeface="Segoe UI" panose="020B0502040204020203" pitchFamily="34" charset="0"/>
                        </a:rPr>
                        <a:t>Presidió y atendió a medios de comunicación con la finalidad de dar a conocer  a las personas postuladas mediante acciones afirmativas LGBTIQ+, que resultaron electas en la pasada jornada electoral del 02 de junio. </a:t>
                      </a:r>
                    </a:p>
                  </a:txBody>
                  <a:tcPr marL="1503" marR="1503" marT="1503" marB="0" anchor="ctr">
                    <a:solidFill>
                      <a:srgbClr val="E6E6E6"/>
                    </a:solidFill>
                  </a:tcPr>
                </a:tc>
                <a:extLst>
                  <a:ext uri="{0D108BD9-81ED-4DB2-BD59-A6C34878D82A}">
                    <a16:rowId xmlns:a16="http://schemas.microsoft.com/office/drawing/2014/main" val="3967012506"/>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Ceremonia de Premiación del Concurso de fotografía “Una mirada Inclusiva e Igualitaria”</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28/06/2024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Ganadores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Ganadores </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Segoe UI" panose="020B0502040204020203" pitchFamily="34" charset="0"/>
                          <a:ea typeface="+mn-ea"/>
                          <a:cs typeface="Segoe UI" panose="020B0502040204020203" pitchFamily="34" charset="0"/>
                        </a:rPr>
                        <a:t>Acompañado de integrantes del Consejo General llevó a cabo la premiación </a:t>
                      </a:r>
                      <a:r>
                        <a:rPr lang="es-MX" sz="1200" kern="1200" dirty="0">
                          <a:solidFill>
                            <a:schemeClr val="dk1"/>
                          </a:solidFill>
                          <a:effectLst/>
                          <a:latin typeface="Segoe UI" panose="020B0502040204020203" pitchFamily="34" charset="0"/>
                          <a:ea typeface="+mn-ea"/>
                          <a:cs typeface="Segoe UI" panose="020B0502040204020203" pitchFamily="34" charset="0"/>
                        </a:rPr>
                        <a:t>del Concurso de fotografía “Una mirada Inclusiva e Igualitaria”.</a:t>
                      </a: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896835848"/>
                  </a:ext>
                </a:extLst>
              </a:tr>
            </a:tbl>
          </a:graphicData>
        </a:graphic>
      </p:graphicFrame>
    </p:spTree>
    <p:extLst>
      <p:ext uri="{BB962C8B-B14F-4D97-AF65-F5344CB8AC3E}">
        <p14:creationId xmlns:p14="http://schemas.microsoft.com/office/powerpoint/2010/main" val="29747745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418122" y="15929"/>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sp>
        <p:nvSpPr>
          <p:cNvPr id="14" name="Rectángulo 13">
            <a:extLst>
              <a:ext uri="{FF2B5EF4-FFF2-40B4-BE49-F238E27FC236}">
                <a16:creationId xmlns:a16="http://schemas.microsoft.com/office/drawing/2014/main" id="{8302EA97-679E-EFF4-2AF0-0F244BE4A624}"/>
              </a:ext>
            </a:extLst>
          </p:cNvPr>
          <p:cNvSpPr/>
          <p:nvPr/>
        </p:nvSpPr>
        <p:spPr>
          <a:xfrm>
            <a:off x="9199713" y="0"/>
            <a:ext cx="1976823" cy="369332"/>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8686594" y="384020"/>
            <a:ext cx="2418884" cy="646331"/>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ES" sz="900" b="1" dirty="0">
                <a:solidFill>
                  <a:srgbClr val="002060"/>
                </a:solidFill>
              </a:rPr>
              <a:t>Liliana Cardona Chávez </a:t>
            </a:r>
          </a:p>
          <a:p>
            <a:r>
              <a:rPr lang="es-MX" sz="900" dirty="0">
                <a:solidFill>
                  <a:schemeClr val="tx1">
                    <a:lumMod val="50000"/>
                    <a:lumOff val="50000"/>
                  </a:schemeClr>
                </a:solidFill>
              </a:rPr>
              <a:t>Asistente de Presidencia</a:t>
            </a:r>
          </a:p>
          <a:p>
            <a:endParaRPr lang="es-MX" sz="900" dirty="0">
              <a:solidFill>
                <a:schemeClr val="bg1">
                  <a:lumMod val="50000"/>
                </a:schemeClr>
              </a:solidFill>
            </a:endParaRPr>
          </a:p>
        </p:txBody>
      </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129256" y="891851"/>
          <a:ext cx="11736667" cy="5705772"/>
        </p:xfrm>
        <a:graphic>
          <a:graphicData uri="http://schemas.openxmlformats.org/drawingml/2006/table">
            <a:tbl>
              <a:tblPr firstRow="1" bandRow="1">
                <a:tableStyleId>{5C22544A-7EE6-4342-B048-85BDC9FD1C3A}</a:tableStyleId>
              </a:tblPr>
              <a:tblGrid>
                <a:gridCol w="2404164">
                  <a:extLst>
                    <a:ext uri="{9D8B030D-6E8A-4147-A177-3AD203B41FA5}">
                      <a16:colId xmlns:a16="http://schemas.microsoft.com/office/drawing/2014/main" val="698746389"/>
                    </a:ext>
                  </a:extLst>
                </a:gridCol>
                <a:gridCol w="1142982">
                  <a:extLst>
                    <a:ext uri="{9D8B030D-6E8A-4147-A177-3AD203B41FA5}">
                      <a16:colId xmlns:a16="http://schemas.microsoft.com/office/drawing/2014/main" val="477278865"/>
                    </a:ext>
                  </a:extLst>
                </a:gridCol>
                <a:gridCol w="1580006">
                  <a:extLst>
                    <a:ext uri="{9D8B030D-6E8A-4147-A177-3AD203B41FA5}">
                      <a16:colId xmlns:a16="http://schemas.microsoft.com/office/drawing/2014/main" val="2852235640"/>
                    </a:ext>
                  </a:extLst>
                </a:gridCol>
                <a:gridCol w="2126283">
                  <a:extLst>
                    <a:ext uri="{9D8B030D-6E8A-4147-A177-3AD203B41FA5}">
                      <a16:colId xmlns:a16="http://schemas.microsoft.com/office/drawing/2014/main" val="409965518"/>
                    </a:ext>
                  </a:extLst>
                </a:gridCol>
                <a:gridCol w="1679873">
                  <a:extLst>
                    <a:ext uri="{9D8B030D-6E8A-4147-A177-3AD203B41FA5}">
                      <a16:colId xmlns:a16="http://schemas.microsoft.com/office/drawing/2014/main" val="2967125531"/>
                    </a:ext>
                  </a:extLst>
                </a:gridCol>
                <a:gridCol w="2803359">
                  <a:extLst>
                    <a:ext uri="{9D8B030D-6E8A-4147-A177-3AD203B41FA5}">
                      <a16:colId xmlns:a16="http://schemas.microsoft.com/office/drawing/2014/main" val="1639169861"/>
                    </a:ext>
                  </a:extLst>
                </a:gridCol>
              </a:tblGrid>
              <a:tr h="686168">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7952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Sostuvo 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en conjunto con las y los  Consejeros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y Secretario Ejecutivo del IEC,  en la cual se abordaron temas relevantes inherentes del propio Instituto.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1054187">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Premiación Concurso estatal de Dibujo Infantil “Vamos a colorear la Democracia”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05/07/2024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Jurado Calificador </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Representantes de la Secretaria de Educación Publica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SEP</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la Premiación del </a:t>
                      </a:r>
                      <a:r>
                        <a:rPr lang="es-MX" sz="1200" kern="1200" dirty="0">
                          <a:solidFill>
                            <a:schemeClr val="dk1"/>
                          </a:solidFill>
                          <a:effectLst/>
                          <a:latin typeface="Segoe UI" panose="020B0502040204020203" pitchFamily="34" charset="0"/>
                          <a:ea typeface="+mn-ea"/>
                          <a:cs typeface="Segoe UI" panose="020B0502040204020203" pitchFamily="34" charset="0"/>
                        </a:rPr>
                        <a:t>Concurso estatal de Dibujo Infantil “</a:t>
                      </a:r>
                      <a:r>
                        <a:rPr lang="es-MX" sz="1200" b="1" kern="1200" dirty="0">
                          <a:solidFill>
                            <a:schemeClr val="dk1"/>
                          </a:solidFill>
                          <a:effectLst/>
                          <a:latin typeface="Segoe UI" panose="020B0502040204020203" pitchFamily="34" charset="0"/>
                          <a:ea typeface="+mn-ea"/>
                          <a:cs typeface="Segoe UI" panose="020B0502040204020203" pitchFamily="34" charset="0"/>
                        </a:rPr>
                        <a:t>Vamos a colorear la Democracia”,</a:t>
                      </a:r>
                      <a:r>
                        <a:rPr lang="es-MX" sz="1200" kern="1200" dirty="0">
                          <a:solidFill>
                            <a:schemeClr val="dk1"/>
                          </a:solidFill>
                          <a:effectLst/>
                          <a:latin typeface="Segoe UI" panose="020B0502040204020203" pitchFamily="34" charset="0"/>
                          <a:ea typeface="+mn-ea"/>
                          <a:cs typeface="Segoe UI" panose="020B0502040204020203" pitchFamily="34" charset="0"/>
                        </a:rPr>
                        <a:t> acompañado del Consejo General, Secretario Ejecutivo y representantes  de la Secretaria de Educación del Pública del Estado.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78729">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Sostuvo 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en conjunto con las y los  Consejeros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y Secretario Ejecutivo del IEC,  en la cual se abordaron temas relevantes inherentes del propio Instituto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53309419"/>
                  </a:ext>
                </a:extLst>
              </a:tr>
              <a:tr h="70327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10/07/2024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Hibrida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Acompañado de los Consejeros Electorales y Secretario Ejecutivo,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95835100"/>
                  </a:ext>
                </a:extLst>
              </a:tr>
            </a:tbl>
          </a:graphicData>
        </a:graphic>
      </p:graphicFrame>
      <p:sp>
        <p:nvSpPr>
          <p:cNvPr id="5" name="Rectángulo 4">
            <a:extLst>
              <a:ext uri="{FF2B5EF4-FFF2-40B4-BE49-F238E27FC236}">
                <a16:creationId xmlns:a16="http://schemas.microsoft.com/office/drawing/2014/main" id="{61C6674E-EE0F-1467-433C-5D43E9F1E61D}"/>
              </a:ext>
            </a:extLst>
          </p:cNvPr>
          <p:cNvSpPr/>
          <p:nvPr/>
        </p:nvSpPr>
        <p:spPr>
          <a:xfrm>
            <a:off x="6272337" y="369332"/>
            <a:ext cx="2418884" cy="507831"/>
          </a:xfrm>
          <a:prstGeom prst="rect">
            <a:avLst/>
          </a:prstGeom>
        </p:spPr>
        <p:txBody>
          <a:bodyPr wrap="square">
            <a:spAutoFit/>
          </a:bodyPr>
          <a:lstStyle/>
          <a:p>
            <a:r>
              <a:rPr lang="es-MX" sz="900" dirty="0">
                <a:solidFill>
                  <a:schemeClr val="tx1">
                    <a:lumMod val="50000"/>
                    <a:lumOff val="50000"/>
                  </a:schemeClr>
                </a:solidFill>
              </a:rPr>
              <a:t>Responsable de Generar la Información</a:t>
            </a:r>
          </a:p>
          <a:p>
            <a:r>
              <a:rPr lang="es-ES" sz="900" b="1" dirty="0">
                <a:solidFill>
                  <a:srgbClr val="002060"/>
                </a:solidFill>
              </a:rPr>
              <a:t>Teresa Rubio Covarrubias</a:t>
            </a:r>
          </a:p>
          <a:p>
            <a:r>
              <a:rPr lang="es-ES" sz="900" b="1" dirty="0">
                <a:solidFill>
                  <a:srgbClr val="002060"/>
                </a:solidFill>
              </a:rPr>
              <a:t>Asistente del Consejero Presidente </a:t>
            </a:r>
            <a:endParaRPr lang="es-MX" sz="900" dirty="0">
              <a:solidFill>
                <a:schemeClr val="bg1">
                  <a:lumMod val="50000"/>
                </a:schemeClr>
              </a:solidFill>
            </a:endParaRPr>
          </a:p>
        </p:txBody>
      </p:sp>
    </p:spTree>
    <p:extLst>
      <p:ext uri="{BB962C8B-B14F-4D97-AF65-F5344CB8AC3E}">
        <p14:creationId xmlns:p14="http://schemas.microsoft.com/office/powerpoint/2010/main" val="2187341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418122" y="15929"/>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sp>
        <p:nvSpPr>
          <p:cNvPr id="14" name="Rectángulo 13">
            <a:extLst>
              <a:ext uri="{FF2B5EF4-FFF2-40B4-BE49-F238E27FC236}">
                <a16:creationId xmlns:a16="http://schemas.microsoft.com/office/drawing/2014/main" id="{8302EA97-679E-EFF4-2AF0-0F244BE4A624}"/>
              </a:ext>
            </a:extLst>
          </p:cNvPr>
          <p:cNvSpPr/>
          <p:nvPr/>
        </p:nvSpPr>
        <p:spPr>
          <a:xfrm>
            <a:off x="9199713" y="0"/>
            <a:ext cx="1976823" cy="369332"/>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6780829" y="2532"/>
            <a:ext cx="2418884" cy="923330"/>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ES" sz="900" b="1" dirty="0">
                <a:solidFill>
                  <a:srgbClr val="002060"/>
                </a:solidFill>
              </a:rPr>
              <a:t>Liliana Cardona Chávez </a:t>
            </a:r>
          </a:p>
          <a:p>
            <a:r>
              <a:rPr lang="es-MX" sz="900" dirty="0">
                <a:solidFill>
                  <a:schemeClr val="tx1">
                    <a:lumMod val="50000"/>
                    <a:lumOff val="50000"/>
                  </a:schemeClr>
                </a:solidFill>
              </a:rPr>
              <a:t>Asistente de Presidencia</a:t>
            </a:r>
          </a:p>
          <a:p>
            <a:r>
              <a:rPr lang="es-MX" sz="900" dirty="0">
                <a:solidFill>
                  <a:schemeClr val="tx1">
                    <a:lumMod val="50000"/>
                    <a:lumOff val="50000"/>
                  </a:schemeClr>
                </a:solidFill>
              </a:rPr>
              <a:t>Responsable de Generar la Información</a:t>
            </a:r>
          </a:p>
          <a:p>
            <a:r>
              <a:rPr lang="es-ES" sz="900" b="1" dirty="0">
                <a:solidFill>
                  <a:srgbClr val="002060"/>
                </a:solidFill>
              </a:rPr>
              <a:t>Teresa Rubio Covarrubias</a:t>
            </a:r>
          </a:p>
          <a:p>
            <a:r>
              <a:rPr lang="es-ES" sz="900" b="1" dirty="0">
                <a:solidFill>
                  <a:srgbClr val="002060"/>
                </a:solidFill>
              </a:rPr>
              <a:t>Asistente del Consejero Presidente </a:t>
            </a:r>
            <a:endParaRPr lang="es-MX" sz="900" dirty="0">
              <a:solidFill>
                <a:schemeClr val="bg1">
                  <a:lumMod val="50000"/>
                </a:schemeClr>
              </a:solidFill>
            </a:endParaRPr>
          </a:p>
        </p:txBody>
      </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191798" y="1172746"/>
          <a:ext cx="11813796" cy="5521389"/>
        </p:xfrm>
        <a:graphic>
          <a:graphicData uri="http://schemas.openxmlformats.org/drawingml/2006/table">
            <a:tbl>
              <a:tblPr firstRow="1" bandRow="1">
                <a:tableStyleId>{5C22544A-7EE6-4342-B048-85BDC9FD1C3A}</a:tableStyleId>
              </a:tblPr>
              <a:tblGrid>
                <a:gridCol w="2419963">
                  <a:extLst>
                    <a:ext uri="{9D8B030D-6E8A-4147-A177-3AD203B41FA5}">
                      <a16:colId xmlns:a16="http://schemas.microsoft.com/office/drawing/2014/main" val="698746389"/>
                    </a:ext>
                  </a:extLst>
                </a:gridCol>
                <a:gridCol w="1150494">
                  <a:extLst>
                    <a:ext uri="{9D8B030D-6E8A-4147-A177-3AD203B41FA5}">
                      <a16:colId xmlns:a16="http://schemas.microsoft.com/office/drawing/2014/main" val="477278865"/>
                    </a:ext>
                  </a:extLst>
                </a:gridCol>
                <a:gridCol w="1590389">
                  <a:extLst>
                    <a:ext uri="{9D8B030D-6E8A-4147-A177-3AD203B41FA5}">
                      <a16:colId xmlns:a16="http://schemas.microsoft.com/office/drawing/2014/main" val="2852235640"/>
                    </a:ext>
                  </a:extLst>
                </a:gridCol>
                <a:gridCol w="2140256">
                  <a:extLst>
                    <a:ext uri="{9D8B030D-6E8A-4147-A177-3AD203B41FA5}">
                      <a16:colId xmlns:a16="http://schemas.microsoft.com/office/drawing/2014/main" val="409965518"/>
                    </a:ext>
                  </a:extLst>
                </a:gridCol>
                <a:gridCol w="1690913">
                  <a:extLst>
                    <a:ext uri="{9D8B030D-6E8A-4147-A177-3AD203B41FA5}">
                      <a16:colId xmlns:a16="http://schemas.microsoft.com/office/drawing/2014/main" val="2967125531"/>
                    </a:ext>
                  </a:extLst>
                </a:gridCol>
                <a:gridCol w="2821781">
                  <a:extLst>
                    <a:ext uri="{9D8B030D-6E8A-4147-A177-3AD203B41FA5}">
                      <a16:colId xmlns:a16="http://schemas.microsoft.com/office/drawing/2014/main" val="1639169861"/>
                    </a:ext>
                  </a:extLst>
                </a:gridCol>
              </a:tblGrid>
              <a:tr h="758672">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22765">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Taller “Retroalimentación del Funcionariado electoral municipal en el PEL 2024”</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11/07/2024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Comités Municipales Electorales</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Titulares de las Direcciones Ejecutivas y Unidades Técnicas</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En conjunto con el Consejo General,  Titulares  de las Direcciones Ejecutivas y Unidades Técnicas, llevó a cabo retroalimentación mediante mesas de trabajo, donde los 38 Comités municipales Electorales compartieron sus experiencias respecto a las actividades realizadas en el pasado Proceso Electoral 2024.</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1029085">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Rally de Integración Personal del IEC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Funcionariado IEC</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Con el propósito de reforzar la  integración del personal entre todas las áreas del mismo Instituto y la celebración de los cumpleañeros del mes de mayo Junio y Julio, se llevó a cabo un rally deportivo con todo el personal del Instituto Electoral de Coahuila</a:t>
                      </a:r>
                      <a:r>
                        <a:rPr lang="es-MX" sz="1200" kern="1200" dirty="0">
                          <a:solidFill>
                            <a:schemeClr val="dk1"/>
                          </a:solidFill>
                          <a:effectLst/>
                          <a:latin typeface="Segoe UI" panose="020B0502040204020203" pitchFamily="34" charset="0"/>
                          <a:ea typeface="+mn-ea"/>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3812542139"/>
                  </a:ext>
                </a:extLst>
              </a:tr>
              <a:tr h="117592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con la UA de C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15/07/2024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Universidad Autonoma de Coahuila </a:t>
                      </a:r>
                    </a:p>
                  </a:txBody>
                  <a:tcPr marL="1503" marR="1503" marT="1503" marB="0" anchor="ctr">
                    <a:solidFill>
                      <a:srgbClr val="E6E6E6"/>
                    </a:solidFill>
                  </a:tcPr>
                </a:tc>
                <a:tc>
                  <a:txBody>
                    <a:bodyPr/>
                    <a:lstStyle/>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Consejero Presidente </a:t>
                      </a: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Consejero del IEC </a:t>
                      </a: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Coordinador Interinstitucional</a:t>
                      </a:r>
                    </a:p>
                    <a:p>
                      <a:pPr algn="ctr" fontAlgn="ctr"/>
                      <a:r>
                        <a:rPr lang="es-MX" sz="1100" kern="1200" dirty="0">
                          <a:solidFill>
                            <a:schemeClr val="dk1"/>
                          </a:solidFill>
                          <a:effectLst/>
                          <a:latin typeface="Segoe UI" panose="020B0502040204020203" pitchFamily="34" charset="0"/>
                          <a:ea typeface="+mn-ea"/>
                          <a:cs typeface="Segoe UI" panose="020B0502040204020203" pitchFamily="34" charset="0"/>
                        </a:rPr>
                        <a:t>Secretario General de la UA de 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UA de 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Sostuvo una reunión de trabajo con académicos de la UA de C, en el cual se abordaron temas relativos a las Publicaciones programadas por la Comisión Editorial y  Difusión de la Cultura Democrática.</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95835100"/>
                  </a:ext>
                </a:extLst>
              </a:tr>
            </a:tbl>
          </a:graphicData>
        </a:graphic>
      </p:graphicFrame>
    </p:spTree>
    <p:extLst>
      <p:ext uri="{BB962C8B-B14F-4D97-AF65-F5344CB8AC3E}">
        <p14:creationId xmlns:p14="http://schemas.microsoft.com/office/powerpoint/2010/main" val="1404122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80829" y="-8541"/>
            <a:ext cx="2418884" cy="1136913"/>
            <a:chOff x="11192838" y="981644"/>
            <a:chExt cx="3951804" cy="794219"/>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548263"/>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ES" sz="900" b="1" dirty="0">
                  <a:solidFill>
                    <a:srgbClr val="002060"/>
                  </a:solidFill>
                </a:rPr>
                <a:t>Liliana Cardona Chávez </a:t>
              </a:r>
            </a:p>
            <a:p>
              <a:r>
                <a:rPr lang="es-MX" sz="900" dirty="0">
                  <a:solidFill>
                    <a:schemeClr val="tx1">
                      <a:lumMod val="50000"/>
                      <a:lumOff val="50000"/>
                    </a:schemeClr>
                  </a:solidFill>
                </a:rPr>
                <a:t>Asistente de Presidencia</a:t>
              </a:r>
            </a:p>
            <a:p>
              <a:r>
                <a:rPr lang="es-MX" sz="900" dirty="0">
                  <a:solidFill>
                    <a:schemeClr val="tx1">
                      <a:lumMod val="50000"/>
                      <a:lumOff val="50000"/>
                    </a:schemeClr>
                  </a:solidFill>
                </a:rPr>
                <a:t>Responsable de Generar la Información</a:t>
              </a:r>
            </a:p>
            <a:p>
              <a:r>
                <a:rPr lang="es-ES" sz="900" b="1" dirty="0">
                  <a:solidFill>
                    <a:srgbClr val="002060"/>
                  </a:solidFill>
                </a:rPr>
                <a:t>Teresa Rubio Covarrubias</a:t>
              </a:r>
              <a:endParaRPr lang="es-MX" sz="90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669676888"/>
              </p:ext>
            </p:extLst>
          </p:nvPr>
        </p:nvGraphicFramePr>
        <p:xfrm>
          <a:off x="183161" y="1296642"/>
          <a:ext cx="11688789" cy="515713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Presentación </a:t>
                      </a:r>
                      <a:r>
                        <a:rPr lang="es-MX" sz="1200" u="none" strike="noStrike" dirty="0">
                          <a:effectLst/>
                          <a:latin typeface="Segoe UI" panose="020B0502040204020203" pitchFamily="34" charset="0"/>
                          <a:cs typeface="Segoe UI" panose="020B0502040204020203" pitchFamily="34" charset="0"/>
                        </a:rPr>
                        <a:t>de la Estrategia Nacional de Educación Cívica ENCIVICA 2024</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24/07/2024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ENCIVICA</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Nacional Electoral </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Presentación de la Estrategia Nacional de Educación Cívica ENCIVICA 2024, celebrada en ell Instituto Nacional Electoral, la fual fue de manera Hibrida.</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Vinculación con el INE y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Como Presidente de la Comisión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Vinculación con el INE y los OPLES</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presidio</a:t>
                      </a:r>
                      <a:r>
                        <a:rPr lang="es-MX" sz="1200" u="none" strike="noStrike" dirty="0">
                          <a:effectLst/>
                          <a:latin typeface="Segoe UI" panose="020B0502040204020203" pitchFamily="34" charset="0"/>
                          <a:cs typeface="Segoe UI" panose="020B0502040204020203" pitchFamily="34" charset="0"/>
                        </a:rPr>
                        <a:t>la Reunión de trabajo, en conjunto con las consejerias integrantes de la misma.</a:t>
                      </a:r>
                    </a:p>
                  </a:txBody>
                  <a:tcPr marL="1503" marR="1503" marT="1503" marB="0" anchor="ctr">
                    <a:solidFill>
                      <a:srgbClr val="E6E6E6"/>
                    </a:solidFill>
                  </a:tcPr>
                </a:tc>
                <a:extLst>
                  <a:ext uri="{0D108BD9-81ED-4DB2-BD59-A6C34878D82A}">
                    <a16:rowId xmlns:a16="http://schemas.microsoft.com/office/drawing/2014/main" val="595835100"/>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26/07/2024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Como Presidente de la Comisión de Organización Electoral del Instituto Electoral de Coahuila, presidió la Reunión de trabajo., en conjunto con las consejerias integrantes de la misma.</a:t>
                      </a:r>
                    </a:p>
                  </a:txBody>
                  <a:tcPr marL="1503" marR="1503" marT="1503" marB="0" anchor="ctr">
                    <a:solidFill>
                      <a:srgbClr val="E6E6E6"/>
                    </a:solidFill>
                  </a:tcPr>
                </a:tc>
                <a:extLst>
                  <a:ext uri="{0D108BD9-81ED-4DB2-BD59-A6C34878D82A}">
                    <a16:rowId xmlns:a16="http://schemas.microsoft.com/office/drawing/2014/main" val="4266464703"/>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del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29/07/2024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Administrativo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Como integrante del Comité de Administración, asistió a la reunión de trabajo convovada de manera hibrida.</a:t>
                      </a:r>
                    </a:p>
                  </a:txBody>
                  <a:tcPr marL="1503" marR="1503" marT="1503" marB="0" anchor="ctr">
                    <a:solidFill>
                      <a:srgbClr val="E6E6E6"/>
                    </a:solidFill>
                  </a:tcPr>
                </a:tc>
                <a:extLst>
                  <a:ext uri="{0D108BD9-81ED-4DB2-BD59-A6C34878D82A}">
                    <a16:rowId xmlns:a16="http://schemas.microsoft.com/office/drawing/2014/main" val="914590020"/>
                  </a:ext>
                </a:extLst>
              </a:tr>
            </a:tbl>
          </a:graphicData>
        </a:graphic>
      </p:graphicFrame>
    </p:spTree>
    <p:extLst>
      <p:ext uri="{BB962C8B-B14F-4D97-AF65-F5344CB8AC3E}">
        <p14:creationId xmlns:p14="http://schemas.microsoft.com/office/powerpoint/2010/main" val="15073666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3055782086"/>
              </p:ext>
            </p:extLst>
          </p:nvPr>
        </p:nvGraphicFramePr>
        <p:xfrm>
          <a:off x="169463" y="1268505"/>
          <a:ext cx="11702487" cy="5522892"/>
        </p:xfrm>
        <a:graphic>
          <a:graphicData uri="http://schemas.openxmlformats.org/drawingml/2006/table">
            <a:tbl>
              <a:tblPr firstRow="1" bandRow="1">
                <a:tableStyleId>{5C22544A-7EE6-4342-B048-85BDC9FD1C3A}</a:tableStyleId>
              </a:tblPr>
              <a:tblGrid>
                <a:gridCol w="2408055">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del Comité de Fiscalización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29/07/2024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Administrativo</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Como integrante de la Comisión Temporal de Fiscalización de Organizaciones Ciudadanas Interesadas en Constituirse como Partido Político Local del IEC, asistió a la reunión convocada de manera virtual.</a:t>
                      </a: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Organización Electoral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Integrantes de la Comisión</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Ordinaria </a:t>
                      </a:r>
                      <a:r>
                        <a:rPr lang="es-MX" sz="1200" u="none" strike="noStrike" dirty="0">
                          <a:effectLst/>
                          <a:latin typeface="Segoe UI" panose="020B0502040204020203" pitchFamily="34" charset="0"/>
                          <a:cs typeface="Segoe UI" panose="020B0502040204020203" pitchFamily="34" charset="0"/>
                        </a:rPr>
                        <a:t>de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Organización Electoral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266464703"/>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Comisión de Vinculación con el INE y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Integrantes de la Comisión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Sesión Ordinaria con integrantes de la Comisión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Vinculación con el INE y los OPLES</a:t>
                      </a:r>
                      <a:r>
                        <a:rPr lang="es-MX" sz="1200" u="none" strike="noStrike" dirty="0">
                          <a:effectLst/>
                          <a:latin typeface="Segoe UI" panose="020B0502040204020203"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3870660503"/>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Innovación e Informática.</a:t>
                      </a: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u="none" strike="noStrike" dirty="0">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Como integrante de la Comisión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 del Instituto Electoral Coahuila, asisitió a la Sesión convocada de manera híbrida.</a:t>
                      </a:r>
                    </a:p>
                  </a:txBody>
                  <a:tcPr marL="1503" marR="1503" marT="1503" marB="0" anchor="ctr">
                    <a:solidFill>
                      <a:srgbClr val="E6E6E6"/>
                    </a:solidFill>
                  </a:tcPr>
                </a:tc>
                <a:extLst>
                  <a:ext uri="{0D108BD9-81ED-4DB2-BD59-A6C34878D82A}">
                    <a16:rowId xmlns:a16="http://schemas.microsoft.com/office/drawing/2014/main" val="1624890444"/>
                  </a:ext>
                </a:extLst>
              </a:tr>
            </a:tbl>
          </a:graphicData>
        </a:graphic>
      </p:graphicFrame>
      <p:grpSp>
        <p:nvGrpSpPr>
          <p:cNvPr id="5" name="Grupo 4">
            <a:extLst>
              <a:ext uri="{FF2B5EF4-FFF2-40B4-BE49-F238E27FC236}">
                <a16:creationId xmlns:a16="http://schemas.microsoft.com/office/drawing/2014/main" id="{11630A40-0FEE-CF05-D71E-BEC8A3F8AD16}"/>
              </a:ext>
            </a:extLst>
          </p:cNvPr>
          <p:cNvGrpSpPr/>
          <p:nvPr/>
        </p:nvGrpSpPr>
        <p:grpSpPr>
          <a:xfrm>
            <a:off x="6780829" y="-8541"/>
            <a:ext cx="2418884" cy="1136913"/>
            <a:chOff x="11192838" y="981644"/>
            <a:chExt cx="3951804" cy="794219"/>
          </a:xfrm>
        </p:grpSpPr>
        <p:sp>
          <p:nvSpPr>
            <p:cNvPr id="6" name="Rectángulo 5">
              <a:extLst>
                <a:ext uri="{FF2B5EF4-FFF2-40B4-BE49-F238E27FC236}">
                  <a16:creationId xmlns:a16="http://schemas.microsoft.com/office/drawing/2014/main" id="{5C2B5764-23AD-3204-0E5A-A7E520234EE6}"/>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7" name="Rectángulo 6">
              <a:extLst>
                <a:ext uri="{FF2B5EF4-FFF2-40B4-BE49-F238E27FC236}">
                  <a16:creationId xmlns:a16="http://schemas.microsoft.com/office/drawing/2014/main" id="{FE6D5C17-8880-4C2E-63D7-1A9848E441D7}"/>
                </a:ext>
              </a:extLst>
            </p:cNvPr>
            <p:cNvSpPr/>
            <p:nvPr/>
          </p:nvSpPr>
          <p:spPr>
            <a:xfrm>
              <a:off x="11192838" y="1227600"/>
              <a:ext cx="3951804" cy="548263"/>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ES" sz="900" b="1" dirty="0">
                  <a:solidFill>
                    <a:srgbClr val="002060"/>
                  </a:solidFill>
                </a:rPr>
                <a:t>Liliana Cardona Chávez </a:t>
              </a:r>
            </a:p>
            <a:p>
              <a:r>
                <a:rPr lang="es-MX" sz="900" dirty="0">
                  <a:solidFill>
                    <a:schemeClr val="tx1">
                      <a:lumMod val="50000"/>
                      <a:lumOff val="50000"/>
                    </a:schemeClr>
                  </a:solidFill>
                </a:rPr>
                <a:t>Asistente de Presidencia</a:t>
              </a:r>
            </a:p>
            <a:p>
              <a:r>
                <a:rPr lang="es-MX" sz="900" dirty="0">
                  <a:solidFill>
                    <a:schemeClr val="tx1">
                      <a:lumMod val="50000"/>
                      <a:lumOff val="50000"/>
                    </a:schemeClr>
                  </a:solidFill>
                </a:rPr>
                <a:t>Responsable de Generar la Información</a:t>
              </a:r>
            </a:p>
            <a:p>
              <a:r>
                <a:rPr lang="es-ES" sz="900" b="1" dirty="0">
                  <a:solidFill>
                    <a:srgbClr val="002060"/>
                  </a:solidFill>
                </a:rPr>
                <a:t>Teresa Rubio Covarrubias</a:t>
              </a:r>
              <a:endParaRPr lang="es-MX" sz="900" dirty="0">
                <a:solidFill>
                  <a:schemeClr val="bg1">
                    <a:lumMod val="50000"/>
                  </a:schemeClr>
                </a:solidFill>
              </a:endParaRPr>
            </a:p>
          </p:txBody>
        </p:sp>
      </p:grpSp>
    </p:spTree>
    <p:extLst>
      <p:ext uri="{BB962C8B-B14F-4D97-AF65-F5344CB8AC3E}">
        <p14:creationId xmlns:p14="http://schemas.microsoft.com/office/powerpoint/2010/main" val="25547094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1725144248"/>
              </p:ext>
            </p:extLst>
          </p:nvPr>
        </p:nvGraphicFramePr>
        <p:xfrm>
          <a:off x="127259" y="1268506"/>
          <a:ext cx="11702487" cy="4424109"/>
        </p:xfrm>
        <a:graphic>
          <a:graphicData uri="http://schemas.openxmlformats.org/drawingml/2006/table">
            <a:tbl>
              <a:tblPr firstRow="1" bandRow="1">
                <a:tableStyleId>{5C22544A-7EE6-4342-B048-85BDC9FD1C3A}</a:tableStyleId>
              </a:tblPr>
              <a:tblGrid>
                <a:gridCol w="2408055">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Sesiones Ordinarias de las Comisiones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u="none" strike="noStrike" dirty="0">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las comisiones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lvl="0" algn="just"/>
                      <a:r>
                        <a:rPr kumimoji="0" lang="es-MX" sz="1200" b="0" i="0" u="none" strike="noStrike" kern="1200" cap="none" spc="0" normalizeH="0" baseline="0" dirty="0">
                          <a:ln>
                            <a:noFill/>
                          </a:ln>
                          <a:solidFill>
                            <a:schemeClr val="dk1"/>
                          </a:solidFill>
                          <a:effectLst/>
                          <a:uLnTx/>
                          <a:uFillTx/>
                          <a:latin typeface="Segoe UI" panose="020B0502040204020203" pitchFamily="34" charset="0"/>
                          <a:ea typeface="+mn-ea"/>
                          <a:cs typeface="Segoe UI" panose="020B0502040204020203" pitchFamily="34" charset="0"/>
                        </a:rPr>
                        <a:t>Asisitió a las Sesiones Ordinarias de las comisiones del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Coahuila.p</a:t>
                      </a: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Sostuvo 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con Consejeros y Consejeras</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y Secretario Ejecutivo del IEC,  en la cual se abordaron temas relevantes inherentes  del propio Instituto.</a:t>
                      </a:r>
                    </a:p>
                    <a:p>
                      <a:pPr lvl="0" algn="just"/>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266464703"/>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31/07/2024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Acompañado de las y los Consejeros, así como del Secretario Ejecutivo del IEC, presidió la Sesión Extradinaria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70660503"/>
                  </a:ext>
                </a:extLst>
              </a:tr>
            </a:tbl>
          </a:graphicData>
        </a:graphic>
      </p:graphicFrame>
      <p:grpSp>
        <p:nvGrpSpPr>
          <p:cNvPr id="5" name="Grupo 4">
            <a:extLst>
              <a:ext uri="{FF2B5EF4-FFF2-40B4-BE49-F238E27FC236}">
                <a16:creationId xmlns:a16="http://schemas.microsoft.com/office/drawing/2014/main" id="{11630A40-0FEE-CF05-D71E-BEC8A3F8AD16}"/>
              </a:ext>
            </a:extLst>
          </p:cNvPr>
          <p:cNvGrpSpPr/>
          <p:nvPr/>
        </p:nvGrpSpPr>
        <p:grpSpPr>
          <a:xfrm>
            <a:off x="6780829" y="-8541"/>
            <a:ext cx="2418884" cy="1136913"/>
            <a:chOff x="11192838" y="981644"/>
            <a:chExt cx="3951804" cy="794219"/>
          </a:xfrm>
        </p:grpSpPr>
        <p:sp>
          <p:nvSpPr>
            <p:cNvPr id="6" name="Rectángulo 5">
              <a:extLst>
                <a:ext uri="{FF2B5EF4-FFF2-40B4-BE49-F238E27FC236}">
                  <a16:creationId xmlns:a16="http://schemas.microsoft.com/office/drawing/2014/main" id="{5C2B5764-23AD-3204-0E5A-A7E520234EE6}"/>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7" name="Rectángulo 6">
              <a:extLst>
                <a:ext uri="{FF2B5EF4-FFF2-40B4-BE49-F238E27FC236}">
                  <a16:creationId xmlns:a16="http://schemas.microsoft.com/office/drawing/2014/main" id="{FE6D5C17-8880-4C2E-63D7-1A9848E441D7}"/>
                </a:ext>
              </a:extLst>
            </p:cNvPr>
            <p:cNvSpPr/>
            <p:nvPr/>
          </p:nvSpPr>
          <p:spPr>
            <a:xfrm>
              <a:off x="11192838" y="1227600"/>
              <a:ext cx="3951804" cy="548263"/>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ES" sz="900" b="1" dirty="0">
                  <a:solidFill>
                    <a:srgbClr val="002060"/>
                  </a:solidFill>
                </a:rPr>
                <a:t>Liliana Cardona Chávez </a:t>
              </a:r>
            </a:p>
            <a:p>
              <a:r>
                <a:rPr lang="es-MX" sz="900" dirty="0">
                  <a:solidFill>
                    <a:schemeClr val="tx1">
                      <a:lumMod val="50000"/>
                      <a:lumOff val="50000"/>
                    </a:schemeClr>
                  </a:solidFill>
                </a:rPr>
                <a:t>Asistente de Presidencia</a:t>
              </a:r>
            </a:p>
            <a:p>
              <a:r>
                <a:rPr lang="es-MX" sz="900" dirty="0">
                  <a:solidFill>
                    <a:schemeClr val="tx1">
                      <a:lumMod val="50000"/>
                      <a:lumOff val="50000"/>
                    </a:schemeClr>
                  </a:solidFill>
                </a:rPr>
                <a:t>Responsable de Generar la Información</a:t>
              </a:r>
            </a:p>
            <a:p>
              <a:r>
                <a:rPr lang="es-ES" sz="900" b="1" dirty="0">
                  <a:solidFill>
                    <a:srgbClr val="002060"/>
                  </a:solidFill>
                </a:rPr>
                <a:t>Teresa Rubio Covarrubias</a:t>
              </a:r>
              <a:endParaRPr lang="es-MX" sz="900" dirty="0">
                <a:solidFill>
                  <a:schemeClr val="bg1">
                    <a:lumMod val="50000"/>
                  </a:schemeClr>
                </a:solidFill>
              </a:endParaRPr>
            </a:p>
          </p:txBody>
        </p:sp>
      </p:grpSp>
    </p:spTree>
    <p:extLst>
      <p:ext uri="{BB962C8B-B14F-4D97-AF65-F5344CB8AC3E}">
        <p14:creationId xmlns:p14="http://schemas.microsoft.com/office/powerpoint/2010/main" val="4721927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80829" y="-8542"/>
            <a:ext cx="2418884" cy="859913"/>
            <a:chOff x="11192838" y="981644"/>
            <a:chExt cx="3951804" cy="600714"/>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54758"/>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MX" sz="900" b="1" dirty="0">
                  <a:solidFill>
                    <a:srgbClr val="002060"/>
                  </a:solidFill>
                </a:rPr>
                <a:t>Lic. </a:t>
              </a:r>
              <a:r>
                <a:rPr lang="es-ES" sz="900" b="1" dirty="0">
                  <a:solidFill>
                    <a:srgbClr val="002060"/>
                  </a:solidFill>
                </a:rPr>
                <a:t>Liliana Cardona Chávez </a:t>
              </a:r>
            </a:p>
            <a:p>
              <a:r>
                <a:rPr lang="es-MX" sz="900" dirty="0">
                  <a:solidFill>
                    <a:schemeClr val="tx1">
                      <a:lumMod val="50000"/>
                      <a:lumOff val="50000"/>
                    </a:schemeClr>
                  </a:solidFill>
                </a:rPr>
                <a:t>Asistente de Presidencia</a:t>
              </a: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113555" y="1203453"/>
          <a:ext cx="11688789" cy="552439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Conferencia denominada </a:t>
                      </a:r>
                      <a:r>
                        <a:rPr lang="es-MX" sz="1200" b="0" kern="1200" dirty="0">
                          <a:solidFill>
                            <a:schemeClr val="dk1"/>
                          </a:solidFill>
                          <a:effectLst/>
                          <a:latin typeface="Segoe UI" panose="020B0502040204020203" pitchFamily="34" charset="0"/>
                          <a:ea typeface="+mn-ea"/>
                          <a:cs typeface="Segoe UI" panose="020B0502040204020203" pitchFamily="34" charset="0"/>
                        </a:rPr>
                        <a:t>“Nutrición, su Importancia en el desarrollo laboral”.</a:t>
                      </a:r>
                      <a:endParaRPr lang="es-MX" sz="1200" b="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Funcionariado IEC</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conferencia  en la que se informó sobre  el impacto que tienen los hábitos alimenticios en nuestra productividad laboral</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06/08/2024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Presidió la 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de seguimiento de actividades propias del Instituto.</a:t>
                      </a: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5410706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Foro “Diálogos Nacionales de la Reforma al Poder Judicial”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06/08/2024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Salón Villa Ferré</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Cámara de Diputados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Poder Judicial</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como invitado el Foro </a:t>
                      </a:r>
                      <a:r>
                        <a:rPr lang="es-MX" sz="1200" kern="1200" dirty="0">
                          <a:solidFill>
                            <a:schemeClr val="dk1"/>
                          </a:solidFill>
                          <a:effectLst/>
                          <a:latin typeface="Segoe UI" panose="020B0502040204020203" pitchFamily="34" charset="0"/>
                          <a:ea typeface="+mn-ea"/>
                          <a:cs typeface="Segoe UI" panose="020B0502040204020203" pitchFamily="34" charset="0"/>
                        </a:rPr>
                        <a:t>“Diálogos Nacionales de la Reforma al Poder Judicial”, mismo que llevó a cabo la Cámara de Diputados del Estado.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 de Radio “Capital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12/08/2024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Capital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Capital Coahuila</a:t>
                      </a:r>
                    </a:p>
                    <a:p>
                      <a:pPr algn="ctr" fontAlgn="ct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Capital Coahuila</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lvl="0" algn="just" defTabSz="914400" rtl="0" eaLnBrk="1" latinLnBrk="0" hangingPunct="1"/>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entrevista y platicó sobre temas  referentes a la integración de los Nuevos Partidos Políticos. </a:t>
                      </a:r>
                    </a:p>
                  </a:txBody>
                  <a:tcPr marL="1503" marR="1503" marT="1503" marB="0" anchor="ctr">
                    <a:solidFill>
                      <a:srgbClr val="E6E6E6"/>
                    </a:solidFill>
                  </a:tcPr>
                </a:tc>
                <a:extLst>
                  <a:ext uri="{0D108BD9-81ED-4DB2-BD59-A6C34878D82A}">
                    <a16:rowId xmlns:a16="http://schemas.microsoft.com/office/drawing/2014/main" val="615174780"/>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Presidió a la 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de actividades propias del Instituto.</a:t>
                      </a: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95835100"/>
                  </a:ext>
                </a:extLst>
              </a:tr>
            </a:tbl>
          </a:graphicData>
        </a:graphic>
      </p:graphicFrame>
    </p:spTree>
    <p:extLst>
      <p:ext uri="{BB962C8B-B14F-4D97-AF65-F5344CB8AC3E}">
        <p14:creationId xmlns:p14="http://schemas.microsoft.com/office/powerpoint/2010/main" val="42330907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80829" y="-8542"/>
            <a:ext cx="2418884" cy="859913"/>
            <a:chOff x="11192838" y="981644"/>
            <a:chExt cx="3951804" cy="600714"/>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54758"/>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MX" sz="900" b="1" dirty="0">
                  <a:solidFill>
                    <a:srgbClr val="002060"/>
                  </a:solidFill>
                </a:rPr>
                <a:t>Lic. </a:t>
              </a:r>
              <a:r>
                <a:rPr lang="es-ES" sz="900" b="1" dirty="0">
                  <a:solidFill>
                    <a:srgbClr val="002060"/>
                  </a:solidFill>
                </a:rPr>
                <a:t>Liliana Cardona Chávez </a:t>
              </a:r>
            </a:p>
            <a:p>
              <a:r>
                <a:rPr lang="es-MX" sz="900" dirty="0">
                  <a:solidFill>
                    <a:schemeClr val="tx1">
                      <a:lumMod val="50000"/>
                      <a:lumOff val="50000"/>
                    </a:schemeClr>
                  </a:solidFill>
                </a:rPr>
                <a:t>Asistente de Presidencia</a:t>
              </a: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129113" y="1230923"/>
          <a:ext cx="11688789" cy="588865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925735">
                  <a:extLst>
                    <a:ext uri="{9D8B030D-6E8A-4147-A177-3AD203B41FA5}">
                      <a16:colId xmlns:a16="http://schemas.microsoft.com/office/drawing/2014/main" val="477278865"/>
                    </a:ext>
                  </a:extLst>
                </a:gridCol>
                <a:gridCol w="1604513">
                  <a:extLst>
                    <a:ext uri="{9D8B030D-6E8A-4147-A177-3AD203B41FA5}">
                      <a16:colId xmlns:a16="http://schemas.microsoft.com/office/drawing/2014/main" val="2852235640"/>
                    </a:ext>
                  </a:extLst>
                </a:gridCol>
                <a:gridCol w="2165230">
                  <a:extLst>
                    <a:ext uri="{9D8B030D-6E8A-4147-A177-3AD203B41FA5}">
                      <a16:colId xmlns:a16="http://schemas.microsoft.com/office/drawing/2014/main" val="409965518"/>
                    </a:ext>
                  </a:extLst>
                </a:gridCol>
                <a:gridCol w="1613140">
                  <a:extLst>
                    <a:ext uri="{9D8B030D-6E8A-4147-A177-3AD203B41FA5}">
                      <a16:colId xmlns:a16="http://schemas.microsoft.com/office/drawing/2014/main" val="2967125531"/>
                    </a:ext>
                  </a:extLst>
                </a:gridCol>
                <a:gridCol w="2985814">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análisis sobre autoadscripción calificada y acciones afirmativas para la población LGBTTTIQ+”</a:t>
                      </a: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endParaRPr lang="es-MX" sz="1200" u="none" strike="noStrike" dirty="0">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Colectivos </a:t>
                      </a:r>
                      <a:r>
                        <a:rPr lang="es-MX" sz="1200" kern="1200" dirty="0">
                          <a:solidFill>
                            <a:schemeClr val="dk1"/>
                          </a:solidFill>
                          <a:effectLst/>
                          <a:latin typeface="Segoe UI" panose="020B0502040204020203" pitchFamily="34" charset="0"/>
                          <a:ea typeface="+mn-ea"/>
                          <a:cs typeface="Segoe UI" panose="020B0502040204020203" pitchFamily="34" charset="0"/>
                        </a:rPr>
                        <a:t>LGBTTTIQ+</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Colectivos </a:t>
                      </a:r>
                      <a:r>
                        <a:rPr lang="es-MX" sz="1200" kern="1200" dirty="0">
                          <a:solidFill>
                            <a:schemeClr val="dk1"/>
                          </a:solidFill>
                          <a:effectLst/>
                          <a:latin typeface="Segoe UI" panose="020B0502040204020203" pitchFamily="34" charset="0"/>
                          <a:ea typeface="+mn-ea"/>
                          <a:cs typeface="Segoe UI" panose="020B0502040204020203" pitchFamily="34" charset="0"/>
                        </a:rPr>
                        <a:t>LGBTTTIQ+</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 llevó a cabo mesa de análisis con el propósito de sumarse a otros eventos previos y posteriores que abonará la permanente comunicación institucional con la población LGBTTTIQ+ para la adecuada implementación de Acciones Afirmativas en futuros Procesos Electorales.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Conmemoración del 30º aniversario del Órgano Constitucional Autónomo Electoral Local, actualmente OPLE de Tlaxcala</a:t>
                      </a: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16 Y 17/08/24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Ople Tlaxcala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err="1">
                          <a:solidFill>
                            <a:srgbClr val="000000"/>
                          </a:solidFill>
                          <a:effectLst/>
                          <a:latin typeface="Segoe UI" panose="020B0502040204020203" pitchFamily="34" charset="0"/>
                          <a:cs typeface="Segoe UI" panose="020B0502040204020203" pitchFamily="34" charset="0"/>
                        </a:rPr>
                        <a:t>Ople</a:t>
                      </a:r>
                      <a:r>
                        <a:rPr lang="es-MX" sz="1200" b="0" i="0" u="none" strike="noStrike" dirty="0">
                          <a:solidFill>
                            <a:srgbClr val="000000"/>
                          </a:solidFill>
                          <a:effectLst/>
                          <a:latin typeface="Segoe UI" panose="020B0502040204020203" pitchFamily="34" charset="0"/>
                          <a:cs typeface="Segoe UI" panose="020B0502040204020203" pitchFamily="34" charset="0"/>
                        </a:rPr>
                        <a:t> Tlaxcala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OPLES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Ople Tlaxcala</a:t>
                      </a:r>
                    </a:p>
                  </a:txBody>
                  <a:tcPr marL="1503" marR="1503" marT="1503" marB="0" anchor="ctr">
                    <a:solidFill>
                      <a:srgbClr val="E6E6E6"/>
                    </a:solidFill>
                  </a:tcPr>
                </a:tc>
                <a:tc>
                  <a:txBody>
                    <a:bodyPr/>
                    <a:lstStyle/>
                    <a:p>
                      <a:pPr lvl="0" algn="just"/>
                      <a:endParaRPr lang="es-MX" sz="1200" kern="1200" dirty="0">
                        <a:solidFill>
                          <a:schemeClr val="dk1"/>
                        </a:solidFill>
                        <a:effectLst/>
                        <a:latin typeface="Segoe UI" panose="020B0502040204020203" pitchFamily="34" charset="0"/>
                        <a:ea typeface="+mn-ea"/>
                        <a:cs typeface="Segoe UI" panose="020B0502040204020203" pitchFamily="34" charset="0"/>
                      </a:endParaRPr>
                    </a:p>
                    <a:p>
                      <a:pPr lvl="0" algn="just"/>
                      <a:r>
                        <a:rPr lang="es-MX" sz="1200" kern="1200" dirty="0">
                          <a:solidFill>
                            <a:schemeClr val="dk1"/>
                          </a:solidFill>
                          <a:effectLst/>
                          <a:latin typeface="Segoe UI" panose="020B0502040204020203" pitchFamily="34" charset="0"/>
                          <a:ea typeface="+mn-ea"/>
                          <a:cs typeface="Segoe UI" panose="020B0502040204020203" pitchFamily="34" charset="0"/>
                        </a:rPr>
                        <a:t>Asistió a la conmemoración del 30º aniversario del Órgano Constitucional Autónomo Electoral Local, actualmente OPLE Tlaxcala, para analizar los efectos de la Reforma Electoral.</a:t>
                      </a:r>
                    </a:p>
                    <a:p>
                      <a:pPr lvl="0" algn="just"/>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5410706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20/08/2024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Presidió la 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de seguimiento de actividades propias del Instituto.</a:t>
                      </a:r>
                    </a:p>
                    <a:p>
                      <a:pPr lvl="0" algn="just"/>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Taller de Sinergia Laboral; Claves para un Equipo Exitoso</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20/08/2024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u="none" strike="noStrike" dirty="0">
                          <a:effectLst/>
                          <a:latin typeface="Segoe UI" panose="020B0502040204020203" pitchFamily="34" charset="0"/>
                          <a:cs typeface="Segoe UI" panose="020B0502040204020203" pitchFamily="34" charset="0"/>
                        </a:rPr>
                        <a:t>Funcionariado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Presenció el taller </a:t>
                      </a:r>
                      <a:r>
                        <a:rPr lang="es-MX" sz="1200" kern="1200" dirty="0">
                          <a:solidFill>
                            <a:schemeClr val="dk1"/>
                          </a:solidFill>
                          <a:effectLst/>
                          <a:latin typeface="Segoe UI" panose="020B0502040204020203" pitchFamily="34" charset="0"/>
                          <a:ea typeface="+mn-ea"/>
                          <a:cs typeface="Segoe UI" panose="020B0502040204020203" pitchFamily="34" charset="0"/>
                        </a:rPr>
                        <a:t>Sinergia Laboral; Claves para un Equipo Exitoso, organizado por el Órgano Interno de Control del Instituto Electoral de Coahuila. </a:t>
                      </a:r>
                    </a:p>
                    <a:p>
                      <a:pPr lvl="0" algn="just"/>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5174780"/>
                  </a:ext>
                </a:extLst>
              </a:tr>
            </a:tbl>
          </a:graphicData>
        </a:graphic>
      </p:graphicFrame>
    </p:spTree>
    <p:extLst>
      <p:ext uri="{BB962C8B-B14F-4D97-AF65-F5344CB8AC3E}">
        <p14:creationId xmlns:p14="http://schemas.microsoft.com/office/powerpoint/2010/main" val="35639835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80829" y="-8542"/>
            <a:ext cx="2418884" cy="859913"/>
            <a:chOff x="11192838" y="981644"/>
            <a:chExt cx="3951804" cy="600714"/>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54758"/>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ES" sz="900" b="1" dirty="0">
                  <a:solidFill>
                    <a:srgbClr val="002060"/>
                  </a:solidFill>
                </a:rPr>
                <a:t>Li</a:t>
              </a:r>
              <a:r>
                <a:rPr lang="es-MX" sz="900" b="1" dirty="0">
                  <a:solidFill>
                    <a:srgbClr val="002060"/>
                  </a:solidFill>
                </a:rPr>
                <a:t>c. Li</a:t>
              </a:r>
              <a:r>
                <a:rPr lang="es-ES" sz="900" b="1" dirty="0">
                  <a:solidFill>
                    <a:srgbClr val="002060"/>
                  </a:solidFill>
                </a:rPr>
                <a:t>liana Cardona Chávez </a:t>
              </a:r>
            </a:p>
            <a:p>
              <a:r>
                <a:rPr lang="es-MX" sz="900" dirty="0">
                  <a:solidFill>
                    <a:schemeClr val="tx1">
                      <a:lumMod val="50000"/>
                      <a:lumOff val="50000"/>
                    </a:schemeClr>
                  </a:solidFill>
                </a:rPr>
                <a:t>Asistente de Presidencia</a:t>
              </a: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152202" y="1241054"/>
          <a:ext cx="11688789" cy="534001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925735">
                  <a:extLst>
                    <a:ext uri="{9D8B030D-6E8A-4147-A177-3AD203B41FA5}">
                      <a16:colId xmlns:a16="http://schemas.microsoft.com/office/drawing/2014/main" val="477278865"/>
                    </a:ext>
                  </a:extLst>
                </a:gridCol>
                <a:gridCol w="1604513">
                  <a:extLst>
                    <a:ext uri="{9D8B030D-6E8A-4147-A177-3AD203B41FA5}">
                      <a16:colId xmlns:a16="http://schemas.microsoft.com/office/drawing/2014/main" val="2852235640"/>
                    </a:ext>
                  </a:extLst>
                </a:gridCol>
                <a:gridCol w="2165230">
                  <a:extLst>
                    <a:ext uri="{9D8B030D-6E8A-4147-A177-3AD203B41FA5}">
                      <a16:colId xmlns:a16="http://schemas.microsoft.com/office/drawing/2014/main" val="409965518"/>
                    </a:ext>
                  </a:extLst>
                </a:gridCol>
                <a:gridCol w="1613140">
                  <a:extLst>
                    <a:ext uri="{9D8B030D-6E8A-4147-A177-3AD203B41FA5}">
                      <a16:colId xmlns:a16="http://schemas.microsoft.com/office/drawing/2014/main" val="2967125531"/>
                    </a:ext>
                  </a:extLst>
                </a:gridCol>
                <a:gridCol w="2985814">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Reunión de trabajo en conjunto de las Comisiones de Prerrogativas y Partidos Políticos y de la Comisión Temporal de Fiscalización de Organizaciones Ciudadanas Interesadas en Constituirse como Partido Político Local.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22/08/24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las Comisiones</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con integrantes del </a:t>
                      </a:r>
                      <a:r>
                        <a:rPr lang="es-MX" sz="1200" kern="1200" dirty="0">
                          <a:solidFill>
                            <a:schemeClr val="dk1"/>
                          </a:solidFill>
                          <a:effectLst/>
                          <a:latin typeface="Segoe UI" panose="020B0502040204020203" pitchFamily="34" charset="0"/>
                          <a:ea typeface="+mn-ea"/>
                          <a:cs typeface="Segoe UI" panose="020B0502040204020203" pitchFamily="34" charset="0"/>
                        </a:rPr>
                        <a:t>Comisiones de Prerrogativas y Partidos Políticos y de la Comisión Temporal de Fiscalización de Organizaciones Ciudadanas </a:t>
                      </a:r>
                      <a:r>
                        <a:rPr lang="es-MX" sz="1200" u="none" strike="noStrike" dirty="0">
                          <a:effectLst/>
                          <a:latin typeface="Segoe UI" panose="020B0502040204020203" pitchFamily="34" charset="0"/>
                          <a:cs typeface="Segoe UI" panose="020B0502040204020203" pitchFamily="34" charset="0"/>
                        </a:rPr>
                        <a:t>del Instituto Electoral de Coahuila.</a:t>
                      </a: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Comisión de Vinculación con el INE y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Integrantes de la Comisión </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Dirigió la Sesión Ordinaria con integrantes de la Comisión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Vinculación con el INE y los OPLES</a:t>
                      </a:r>
                      <a:r>
                        <a:rPr lang="es-MX" sz="1200" u="none" strike="noStrike" dirty="0">
                          <a:effectLst/>
                          <a:latin typeface="Segoe UI" panose="020B0502040204020203"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35410706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Organización Electoral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Integrantes de la Comisión</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Ordinaria </a:t>
                      </a:r>
                      <a:r>
                        <a:rPr lang="es-MX" sz="1200" u="none" strike="noStrike" dirty="0">
                          <a:effectLst/>
                          <a:latin typeface="Segoe UI" panose="020B0502040204020203" pitchFamily="34" charset="0"/>
                          <a:cs typeface="Segoe UI" panose="020B0502040204020203" pitchFamily="34" charset="0"/>
                        </a:rPr>
                        <a:t>de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Organización Electoral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Presidió la 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Consejeros y Consejeras</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Electorales del IEC y Secretario Ejecutivo, en la cual se abordaron temas de seguimiento de actividades propias del Instituto.</a:t>
                      </a: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5174780"/>
                  </a:ext>
                </a:extLst>
              </a:tr>
            </a:tbl>
          </a:graphicData>
        </a:graphic>
      </p:graphicFrame>
    </p:spTree>
    <p:extLst>
      <p:ext uri="{BB962C8B-B14F-4D97-AF65-F5344CB8AC3E}">
        <p14:creationId xmlns:p14="http://schemas.microsoft.com/office/powerpoint/2010/main" val="2894959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80829" y="-8542"/>
            <a:ext cx="2418884" cy="859913"/>
            <a:chOff x="11192838" y="981644"/>
            <a:chExt cx="3951804" cy="600714"/>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54758"/>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ES" sz="900" b="1" dirty="0">
                  <a:solidFill>
                    <a:srgbClr val="002060"/>
                  </a:solidFill>
                </a:rPr>
                <a:t>Li</a:t>
              </a:r>
              <a:r>
                <a:rPr lang="es-MX" sz="900" b="1" dirty="0">
                  <a:solidFill>
                    <a:srgbClr val="002060"/>
                  </a:solidFill>
                </a:rPr>
                <a:t>c. Li</a:t>
              </a:r>
              <a:r>
                <a:rPr lang="es-ES" sz="900" b="1" dirty="0">
                  <a:solidFill>
                    <a:srgbClr val="002060"/>
                  </a:solidFill>
                </a:rPr>
                <a:t>liana Cardona Chávez </a:t>
              </a:r>
            </a:p>
            <a:p>
              <a:r>
                <a:rPr lang="es-MX" sz="900" dirty="0">
                  <a:solidFill>
                    <a:schemeClr val="tx1">
                      <a:lumMod val="50000"/>
                      <a:lumOff val="50000"/>
                    </a:schemeClr>
                  </a:solidFill>
                </a:rPr>
                <a:t>Asistente de Presidencia</a:t>
              </a: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153173" y="1256106"/>
          <a:ext cx="11688789" cy="552439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del Parlamento Juvenil 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Congreso del Estado de Coahuila de Zaragoza en coordinación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IEC, INSPIRA Coahuila, SEDU, INE, y el COECYT, Congreso del Estado de Coahuila</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IEC, INSPIRA Coahuila, SEDU, INE, y el COECYT, Congreso del Estado de Coahuila</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Participó en la </a:t>
                      </a: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del Parlamento Juvenil 2024, con el fin </a:t>
                      </a:r>
                      <a:r>
                        <a:rPr lang="es-MX" sz="1200" u="none" strike="noStrike" dirty="0">
                          <a:effectLst/>
                          <a:latin typeface="Segoe UI" panose="020B0502040204020203" pitchFamily="34" charset="0"/>
                          <a:cs typeface="Segoe UI" panose="020B0502040204020203" pitchFamily="34" charset="0"/>
                        </a:rPr>
                        <a:t>de que la juventud Coahuilense conozca su derecho a la participación, así como las funciones de la Legislatura local.</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Comisión de 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28/08/2024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como integrante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a:t>
                      </a:r>
                      <a:r>
                        <a:rPr lang="es-MX" sz="1200" u="none" strike="noStrike" dirty="0">
                          <a:effectLst/>
                          <a:latin typeface="Segoe UI" panose="020B0502040204020203" pitchFamily="34" charset="0"/>
                          <a:cs typeface="Segoe UI" panose="020B0502040204020203" pitchFamily="34" charset="0"/>
                        </a:rPr>
                        <a:t>de la Comisión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 en Programa Puntos de Encuentro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28/08/24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Programa Puntos de Encuentro NCS Noticias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NCS Noticias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Puntos de Encuentro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lvl="0" algn="just" defTabSz="914400" rtl="0" eaLnBrk="1" latinLnBrk="0" hangingPunct="1"/>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Atendió  una entrevista en la cual abordo  el tema de las asociaciones civiles que pretenden constituirse como partidos políticos locales.</a:t>
                      </a:r>
                    </a:p>
                    <a:p>
                      <a:pPr marL="0" lvl="0" algn="just" defTabSz="914400" rtl="0" eaLnBrk="1" latinLnBrk="0" hangingPunct="1"/>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95835100"/>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Temporal de Fiscalización de Organizaciones </a:t>
                      </a:r>
                      <a:r>
                        <a:rPr kumimoji="0" lang="es-MX" sz="1200" b="0" i="0" u="none" strike="noStrike" kern="120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Ciudadanas</a:t>
                      </a:r>
                      <a:r>
                        <a:rPr kumimoji="0" lang="es-MX" sz="1200" b="0" i="0"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con integrantes de la Comisión Temporal de Fiscalización Electoral del Instituto Electoral de Coahuila.</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440545751"/>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a:effectLst/>
                          <a:latin typeface="Segoe UI" panose="020B0502040204020203" pitchFamily="34" charset="0"/>
                          <a:cs typeface="Segoe UI" panose="020B0502040204020203" pitchFamily="34" charset="0"/>
                        </a:rPr>
                        <a:t>30/08/2024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266464703"/>
                  </a:ext>
                </a:extLst>
              </a:tr>
            </a:tbl>
          </a:graphicData>
        </a:graphic>
      </p:graphicFrame>
    </p:spTree>
    <p:extLst>
      <p:ext uri="{BB962C8B-B14F-4D97-AF65-F5344CB8AC3E}">
        <p14:creationId xmlns:p14="http://schemas.microsoft.com/office/powerpoint/2010/main" val="3618403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497444797"/>
              </p:ext>
            </p:extLst>
          </p:nvPr>
        </p:nvGraphicFramePr>
        <p:xfrm>
          <a:off x="331974" y="1164148"/>
          <a:ext cx="11688789" cy="537999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16/01/2024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abordaron temas como: </a:t>
                      </a:r>
                      <a:r>
                        <a:rPr lang="es-MX" sz="1200" kern="1200" dirty="0">
                          <a:solidFill>
                            <a:schemeClr val="dk1"/>
                          </a:solidFill>
                          <a:effectLst/>
                          <a:latin typeface="Segoe UI" panose="020B0502040204020203" pitchFamily="34" charset="0"/>
                          <a:ea typeface="+mn-ea"/>
                          <a:cs typeface="Segoe UI" panose="020B0502040204020203" pitchFamily="34" charset="0"/>
                        </a:rPr>
                        <a:t>Proyecto de Protección Civil, Próxima Sesión Extraordinaria del Consejo General del Instituto Electoral de Coahuila.</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9460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17/01/2024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en Materia de Delitos Electorales.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18/01/2024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Personal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FEADE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denominada “Delitos Electorales”, Impartida por el Mtro. Esteban Sánchez Cabello, Fiscal Especializado en Materia de Delitos Electorales .</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18/01/2024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 con integrantes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3170367487"/>
                  </a:ext>
                </a:extLst>
              </a:tr>
            </a:tbl>
          </a:graphicData>
        </a:graphic>
      </p:graphicFrame>
    </p:spTree>
    <p:extLst>
      <p:ext uri="{BB962C8B-B14F-4D97-AF65-F5344CB8AC3E}">
        <p14:creationId xmlns:p14="http://schemas.microsoft.com/office/powerpoint/2010/main" val="14984942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80829" y="-8542"/>
            <a:ext cx="2418884" cy="859913"/>
            <a:chOff x="11192838" y="981644"/>
            <a:chExt cx="3951804" cy="600714"/>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54758"/>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MX" sz="900" b="1" dirty="0">
                  <a:solidFill>
                    <a:srgbClr val="002060"/>
                  </a:solidFill>
                </a:rPr>
                <a:t>Lic. </a:t>
              </a:r>
              <a:r>
                <a:rPr lang="es-ES" sz="900" b="1" dirty="0">
                  <a:solidFill>
                    <a:srgbClr val="002060"/>
                  </a:solidFill>
                </a:rPr>
                <a:t>Liliana Cardona Chávez </a:t>
              </a:r>
            </a:p>
            <a:p>
              <a:r>
                <a:rPr lang="es-MX" sz="900" dirty="0">
                  <a:solidFill>
                    <a:schemeClr val="tx1">
                      <a:lumMod val="50000"/>
                      <a:lumOff val="50000"/>
                    </a:schemeClr>
                  </a:solidFill>
                </a:rPr>
                <a:t>Asistente de Presidencia</a:t>
              </a: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189269" y="1292202"/>
          <a:ext cx="11688789" cy="2043663"/>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30/08/2024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266464703"/>
                  </a:ext>
                </a:extLst>
              </a:tr>
            </a:tbl>
          </a:graphicData>
        </a:graphic>
      </p:graphicFrame>
    </p:spTree>
    <p:extLst>
      <p:ext uri="{BB962C8B-B14F-4D97-AF65-F5344CB8AC3E}">
        <p14:creationId xmlns:p14="http://schemas.microsoft.com/office/powerpoint/2010/main" val="13170870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099690"/>
          <a:ext cx="11688789" cy="551142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974936">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45037">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03/09/2024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Sostuvo reunión de trabajo con las y los  Consejeros Electorales y Secretario Ejecutivo del IEC,  en la cual se abordaron temas relevantes inherentes a las actividades del Instituto.</a:t>
                      </a:r>
                    </a:p>
                  </a:txBody>
                  <a:tcPr marL="1503" marR="1503" marT="1503" marB="0" anchor="ctr">
                    <a:solidFill>
                      <a:srgbClr val="E6E6E6"/>
                    </a:solidFill>
                  </a:tcPr>
                </a:tc>
                <a:extLst>
                  <a:ext uri="{0D108BD9-81ED-4DB2-BD59-A6C34878D82A}">
                    <a16:rowId xmlns:a16="http://schemas.microsoft.com/office/drawing/2014/main" val="2869719795"/>
                  </a:ext>
                </a:extLst>
              </a:tr>
              <a:tr h="1133735">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Interinstitucional en el Estado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03/09/2024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Junta Local Ejecutiva del INE</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INE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AMCEE</a:t>
                      </a:r>
                    </a:p>
                  </a:txBody>
                  <a:tcPr marL="1503" marR="1503" marT="1503" marB="0" anchor="ctr">
                    <a:solidFill>
                      <a:srgbClr val="E6E6E6"/>
                    </a:solidFill>
                  </a:tcPr>
                </a:tc>
                <a:tc>
                  <a:txBody>
                    <a:bodyPr/>
                    <a:lstStyle/>
                    <a:p>
                      <a:pPr algn="ctr" fontAlgn="ct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IEC</a:t>
                      </a:r>
                    </a:p>
                    <a:p>
                      <a:pPr algn="ctr" fontAlgn="ct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INE</a:t>
                      </a:r>
                    </a:p>
                    <a:p>
                      <a:pPr algn="ctr" fontAlgn="ct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AMCEE</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reunión de trabajo interinstitucional con el observatorio de Participación Política de las Mujeres, con integrantes de Juntas Locales y Distritales del INE y representantes de AMCEE y partidos políticos.</a:t>
                      </a:r>
                    </a:p>
                  </a:txBody>
                  <a:tcPr marL="1503" marR="1503" marT="1503" marB="0" anchor="ctr">
                    <a:solidFill>
                      <a:srgbClr val="E6E6E6"/>
                    </a:solidFill>
                  </a:tcPr>
                </a:tc>
                <a:extLst>
                  <a:ext uri="{0D108BD9-81ED-4DB2-BD59-A6C34878D82A}">
                    <a16:rowId xmlns:a16="http://schemas.microsoft.com/office/drawing/2014/main" val="3541070639"/>
                  </a:ext>
                </a:extLst>
              </a:tr>
              <a:tr h="7563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Atención para la prevención de la Violencia Política contra las mujeres.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05/09/2024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Junta Local Ejecutiva del INE</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INE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AMCEE</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INE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AMCEE</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participó como invitado a la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Atención para la prevención de la Violencia Política contra las mujeres en Razón de género.</a:t>
                      </a:r>
                    </a:p>
                  </a:txBody>
                  <a:tcPr marL="1503" marR="1503" marT="1503" marB="0" anchor="ctr">
                    <a:solidFill>
                      <a:srgbClr val="E6E6E6"/>
                    </a:solidFill>
                  </a:tcPr>
                </a:tc>
                <a:extLst>
                  <a:ext uri="{0D108BD9-81ED-4DB2-BD59-A6C34878D82A}">
                    <a16:rowId xmlns:a16="http://schemas.microsoft.com/office/drawing/2014/main" val="3812542139"/>
                  </a:ext>
                </a:extLst>
              </a:tr>
              <a:tr h="7563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Instalación del Grupo Coordinador Institucional de la Consulta Infantil y Juvenil 2024</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06/09/2024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Junta Local Ejecutiva del INE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Directora Ejecutiva de Educación Cívica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Junta Local Ejecutiva del INE</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y participó en la </a:t>
                      </a:r>
                      <a:r>
                        <a:rPr lang="es-MX" sz="1200" kern="1200" dirty="0">
                          <a:solidFill>
                            <a:schemeClr val="dk1"/>
                          </a:solidFill>
                          <a:effectLst/>
                          <a:latin typeface="Segoe UI" panose="020B0502040204020203" pitchFamily="34" charset="0"/>
                          <a:ea typeface="+mn-ea"/>
                          <a:cs typeface="Segoe UI" panose="020B0502040204020203" pitchFamily="34" charset="0"/>
                        </a:rPr>
                        <a:t>Instalación del Grupo Coordinador Institucional de la Consulta Infantil y Juvenil 2024</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559959428"/>
                  </a:ext>
                </a:extLst>
              </a:tr>
              <a:tr h="945037">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del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06/09/2024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Administrativo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Como integrante del Comité de Administración, asistió a la reunión de trabajo convovada de manera hibrida.</a:t>
                      </a:r>
                    </a:p>
                  </a:txBody>
                  <a:tcPr marL="1503" marR="1503" marT="1503" marB="0" anchor="ctr">
                    <a:solidFill>
                      <a:srgbClr val="E6E6E6"/>
                    </a:solidFill>
                  </a:tcPr>
                </a:tc>
                <a:extLst>
                  <a:ext uri="{0D108BD9-81ED-4DB2-BD59-A6C34878D82A}">
                    <a16:rowId xmlns:a16="http://schemas.microsoft.com/office/drawing/2014/main" val="615174780"/>
                  </a:ext>
                </a:extLst>
              </a:tr>
            </a:tbl>
          </a:graphicData>
        </a:graphic>
      </p:graphicFrame>
      <p:grpSp>
        <p:nvGrpSpPr>
          <p:cNvPr id="5" name="Grupo 4">
            <a:extLst>
              <a:ext uri="{FF2B5EF4-FFF2-40B4-BE49-F238E27FC236}">
                <a16:creationId xmlns:a16="http://schemas.microsoft.com/office/drawing/2014/main" id="{5D658AA8-3A52-4D9D-9D75-C2A79AAABEFA}"/>
              </a:ext>
            </a:extLst>
          </p:cNvPr>
          <p:cNvGrpSpPr/>
          <p:nvPr/>
        </p:nvGrpSpPr>
        <p:grpSpPr>
          <a:xfrm>
            <a:off x="6780829" y="-8541"/>
            <a:ext cx="2418884" cy="1136913"/>
            <a:chOff x="11192838" y="981644"/>
            <a:chExt cx="3951804" cy="794219"/>
          </a:xfrm>
        </p:grpSpPr>
        <p:sp>
          <p:nvSpPr>
            <p:cNvPr id="6" name="Rectángulo 5">
              <a:extLst>
                <a:ext uri="{FF2B5EF4-FFF2-40B4-BE49-F238E27FC236}">
                  <a16:creationId xmlns:a16="http://schemas.microsoft.com/office/drawing/2014/main" id="{DC161CB8-B9CF-87F0-1AA2-AC750D394929}"/>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7" name="Rectángulo 6">
              <a:extLst>
                <a:ext uri="{FF2B5EF4-FFF2-40B4-BE49-F238E27FC236}">
                  <a16:creationId xmlns:a16="http://schemas.microsoft.com/office/drawing/2014/main" id="{BED1A492-C1CE-A1E3-AB94-6FBF6AFCDCCB}"/>
                </a:ext>
              </a:extLst>
            </p:cNvPr>
            <p:cNvSpPr/>
            <p:nvPr/>
          </p:nvSpPr>
          <p:spPr>
            <a:xfrm>
              <a:off x="11192838" y="1227600"/>
              <a:ext cx="3951804" cy="548263"/>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ES" sz="900" b="1" dirty="0">
                  <a:solidFill>
                    <a:srgbClr val="002060"/>
                  </a:solidFill>
                </a:rPr>
                <a:t>Liliana Cardona Chávez </a:t>
              </a:r>
            </a:p>
            <a:p>
              <a:r>
                <a:rPr lang="es-MX" sz="900" dirty="0">
                  <a:solidFill>
                    <a:schemeClr val="tx1">
                      <a:lumMod val="50000"/>
                      <a:lumOff val="50000"/>
                    </a:schemeClr>
                  </a:solidFill>
                </a:rPr>
                <a:t>Asistente de Presidencia</a:t>
              </a:r>
            </a:p>
            <a:p>
              <a:r>
                <a:rPr lang="es-MX" sz="900" dirty="0">
                  <a:solidFill>
                    <a:schemeClr val="tx1">
                      <a:lumMod val="50000"/>
                      <a:lumOff val="50000"/>
                    </a:schemeClr>
                  </a:solidFill>
                </a:rPr>
                <a:t>Responsable de Generar la Información</a:t>
              </a:r>
            </a:p>
            <a:p>
              <a:r>
                <a:rPr lang="es-ES" sz="900" b="1" dirty="0">
                  <a:solidFill>
                    <a:srgbClr val="002060"/>
                  </a:solidFill>
                </a:rPr>
                <a:t>Teresa Rubio Covarrubias</a:t>
              </a:r>
              <a:endParaRPr lang="es-MX" sz="900" dirty="0">
                <a:solidFill>
                  <a:schemeClr val="bg1">
                    <a:lumMod val="50000"/>
                  </a:schemeClr>
                </a:solidFill>
              </a:endParaRPr>
            </a:p>
          </p:txBody>
        </p:sp>
      </p:grpSp>
    </p:spTree>
    <p:extLst>
      <p:ext uri="{BB962C8B-B14F-4D97-AF65-F5344CB8AC3E}">
        <p14:creationId xmlns:p14="http://schemas.microsoft.com/office/powerpoint/2010/main" val="6264070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099690"/>
          <a:ext cx="11688789" cy="5340012"/>
        </p:xfrm>
        <a:graphic>
          <a:graphicData uri="http://schemas.openxmlformats.org/drawingml/2006/table">
            <a:tbl>
              <a:tblPr firstRow="1" bandRow="1">
                <a:tableStyleId>{5C22544A-7EE6-4342-B048-85BDC9FD1C3A}</a:tableStyleId>
              </a:tblPr>
              <a:tblGrid>
                <a:gridCol w="2340035">
                  <a:extLst>
                    <a:ext uri="{9D8B030D-6E8A-4147-A177-3AD203B41FA5}">
                      <a16:colId xmlns:a16="http://schemas.microsoft.com/office/drawing/2014/main" val="698746389"/>
                    </a:ext>
                  </a:extLst>
                </a:gridCol>
                <a:gridCol w="1192642">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10/09/2024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Sostuvo reunión de trabajo con las y los  Consejeros Electorales y Secretario Ejecutivo del IEC,  en la cual se abordaron temas relevantes inherentes a las funciones del Instituto.</a:t>
                      </a:r>
                    </a:p>
                    <a:p>
                      <a:pPr lvl="0" algn="just"/>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46853980"/>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Presentación del Reporte final del monitoreo de violencia electoral en el Proceso Electoral 2023-2024</a:t>
                      </a:r>
                      <a:endParaRPr lang="es-MX" sz="1200" b="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11/09/2024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Laboratorio Electoral Ciudad de México</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u="none" strike="noStrike" dirty="0">
                          <a:effectLst/>
                          <a:latin typeface="Segoe UI" panose="020B0502040204020203" pitchFamily="34" charset="0"/>
                          <a:cs typeface="Segoe UI" panose="020B0502040204020203" pitchFamily="34" charset="0"/>
                        </a:rPr>
                        <a:t>Laboratorio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Laboratorio Electoral</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como invitado a la </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p</a:t>
                      </a:r>
                      <a:r>
                        <a:rPr lang="es-MX" sz="1200" kern="1200" dirty="0">
                          <a:solidFill>
                            <a:schemeClr val="dk1"/>
                          </a:solidFill>
                          <a:effectLst/>
                          <a:latin typeface="Segoe UI" panose="020B0502040204020203" pitchFamily="34" charset="0"/>
                          <a:ea typeface="+mn-ea"/>
                          <a:cs typeface="Segoe UI" panose="020B0502040204020203" pitchFamily="34" charset="0"/>
                        </a:rPr>
                        <a:t>resentación del Reporte final del monitoreo de violencia Electoral en el Proceso Electoral 2023-2024</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b="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5410706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tx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tx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solidFill>
                            <a:schemeClr val="tx1"/>
                          </a:solidFill>
                          <a:effectLst/>
                          <a:latin typeface="Segoe UI" panose="020B0502040204020203" pitchFamily="34" charset="0"/>
                          <a:cs typeface="Segoe UI" panose="020B0502040204020203" pitchFamily="34" charset="0"/>
                        </a:rPr>
                        <a:t>12/09/2024</a:t>
                      </a:r>
                      <a:endParaRPr lang="es-MX" sz="1200" b="0" i="0" u="none" strike="noStrike" dirty="0">
                        <a:solidFill>
                          <a:schemeClr val="tx1"/>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chemeClr val="tx1"/>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chemeClr val="tx1"/>
                          </a:solidFill>
                          <a:effectLst/>
                          <a:latin typeface="Segoe UI" panose="020B0502040204020203" pitchFamily="34" charset="0"/>
                          <a:cs typeface="Segoe UI" panose="020B0502040204020203" pitchFamily="34" charset="0"/>
                        </a:rPr>
                        <a:t>C</a:t>
                      </a:r>
                      <a:r>
                        <a:rPr lang="es-MX" sz="1200" u="none" strike="noStrike" dirty="0">
                          <a:solidFill>
                            <a:schemeClr val="tx1"/>
                          </a:solidFill>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chemeClr val="tx1"/>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chemeClr val="tx1"/>
                          </a:solidFill>
                          <a:effectLst/>
                          <a:latin typeface="Segoe UI" panose="020B0502040204020203" pitchFamily="34" charset="0"/>
                          <a:cs typeface="Segoe UI" panose="020B0502040204020203" pitchFamily="34" charset="0"/>
                        </a:rPr>
                        <a:t>Secretario Ejecutivo </a:t>
                      </a:r>
                      <a:endParaRPr lang="es-MX" sz="1200" b="0" i="0" u="sng" strike="noStrike" dirty="0">
                        <a:solidFill>
                          <a:schemeClr val="tx1"/>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tx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tx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chemeClr val="tx1"/>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tx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solidFill>
                            <a:schemeClr val="tx1"/>
                          </a:solidFill>
                          <a:effectLst/>
                          <a:latin typeface="Segoe UI" panose="020B0502040204020203" pitchFamily="34" charset="0"/>
                          <a:cs typeface="Segoe UI" panose="020B0502040204020203" pitchFamily="34" charset="0"/>
                        </a:rPr>
                        <a:t>del Consejo General del Instituto Electoral de Coahuila, celebrada el día 12 de septiembre de 2024.</a:t>
                      </a:r>
                      <a:endParaRPr kumimoji="0" lang="es-MX" sz="1200" b="0" i="0" u="none" strike="noStrike" kern="120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Inauguración de  la Feria Internacional del Libro Coahuila 2024</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Feria Internacional del libro Coahuila 2024</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participó como invitado en la Inauguración de la Feria Internacional del Libro Coahuila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759536563"/>
                  </a:ext>
                </a:extLst>
              </a:tr>
            </a:tbl>
          </a:graphicData>
        </a:graphic>
      </p:graphicFrame>
      <p:grpSp>
        <p:nvGrpSpPr>
          <p:cNvPr id="5" name="Grupo 4">
            <a:extLst>
              <a:ext uri="{FF2B5EF4-FFF2-40B4-BE49-F238E27FC236}">
                <a16:creationId xmlns:a16="http://schemas.microsoft.com/office/drawing/2014/main" id="{CE21D290-A3CD-9B32-916C-5F3266FA8D96}"/>
              </a:ext>
            </a:extLst>
          </p:cNvPr>
          <p:cNvGrpSpPr/>
          <p:nvPr/>
        </p:nvGrpSpPr>
        <p:grpSpPr>
          <a:xfrm>
            <a:off x="6780829" y="-8541"/>
            <a:ext cx="2418884" cy="1136913"/>
            <a:chOff x="11192838" y="981644"/>
            <a:chExt cx="3951804" cy="794219"/>
          </a:xfrm>
        </p:grpSpPr>
        <p:sp>
          <p:nvSpPr>
            <p:cNvPr id="6" name="Rectángulo 5">
              <a:extLst>
                <a:ext uri="{FF2B5EF4-FFF2-40B4-BE49-F238E27FC236}">
                  <a16:creationId xmlns:a16="http://schemas.microsoft.com/office/drawing/2014/main" id="{C96ECEE2-08E0-2158-CB69-02FAB7E1AD0F}"/>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7" name="Rectángulo 6">
              <a:extLst>
                <a:ext uri="{FF2B5EF4-FFF2-40B4-BE49-F238E27FC236}">
                  <a16:creationId xmlns:a16="http://schemas.microsoft.com/office/drawing/2014/main" id="{7AF8CFCC-ADCA-88E2-00F4-14F410902714}"/>
                </a:ext>
              </a:extLst>
            </p:cNvPr>
            <p:cNvSpPr/>
            <p:nvPr/>
          </p:nvSpPr>
          <p:spPr>
            <a:xfrm>
              <a:off x="11192838" y="1227600"/>
              <a:ext cx="3951804" cy="548263"/>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ES" sz="900" b="1" dirty="0">
                  <a:solidFill>
                    <a:srgbClr val="002060"/>
                  </a:solidFill>
                </a:rPr>
                <a:t>Liliana Cardona Chávez </a:t>
              </a:r>
            </a:p>
            <a:p>
              <a:r>
                <a:rPr lang="es-MX" sz="900" dirty="0">
                  <a:solidFill>
                    <a:schemeClr val="tx1">
                      <a:lumMod val="50000"/>
                      <a:lumOff val="50000"/>
                    </a:schemeClr>
                  </a:solidFill>
                </a:rPr>
                <a:t>Asistente de Presidencia</a:t>
              </a:r>
            </a:p>
            <a:p>
              <a:r>
                <a:rPr lang="es-MX" sz="900" dirty="0">
                  <a:solidFill>
                    <a:schemeClr val="tx1">
                      <a:lumMod val="50000"/>
                      <a:lumOff val="50000"/>
                    </a:schemeClr>
                  </a:solidFill>
                </a:rPr>
                <a:t>Responsable de Generar la Información</a:t>
              </a:r>
            </a:p>
            <a:p>
              <a:r>
                <a:rPr lang="es-ES" sz="900" b="1" dirty="0">
                  <a:solidFill>
                    <a:srgbClr val="002060"/>
                  </a:solidFill>
                </a:rPr>
                <a:t>Teresa Rubio Covarrubias</a:t>
              </a:r>
              <a:endParaRPr lang="es-MX" sz="900" dirty="0">
                <a:solidFill>
                  <a:schemeClr val="bg1">
                    <a:lumMod val="50000"/>
                  </a:schemeClr>
                </a:solidFill>
              </a:endParaRPr>
            </a:p>
          </p:txBody>
        </p:sp>
      </p:grpSp>
    </p:spTree>
    <p:extLst>
      <p:ext uri="{BB962C8B-B14F-4D97-AF65-F5344CB8AC3E}">
        <p14:creationId xmlns:p14="http://schemas.microsoft.com/office/powerpoint/2010/main" val="20188527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142025"/>
          <a:ext cx="11688789" cy="515863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Celebración cívica y artística del </a:t>
                      </a:r>
                      <a:endParaRPr lang="es-MX" sz="1200" kern="1200" noProof="0" dirty="0">
                        <a:solidFill>
                          <a:schemeClr val="dk1"/>
                        </a:solidFill>
                        <a:effectLst/>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Día Internacional de la Democracia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13/09/2024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del COBAC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Autoridades del Gobierno del de Coahuila y Educativas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Comunidad del COBAC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Segoe UI" panose="020B0502040204020203" pitchFamily="34" charset="0"/>
                          <a:ea typeface="+mn-ea"/>
                          <a:cs typeface="Segoe UI" panose="020B0502040204020203" pitchFamily="34" charset="0"/>
                        </a:rPr>
                        <a:t>Gobierno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Segoe UI" panose="020B0502040204020203" pitchFamily="34" charset="0"/>
                          <a:ea typeface="+mn-ea"/>
                          <a:cs typeface="Segoe UI" panose="020B0502040204020203" pitchFamily="34" charset="0"/>
                        </a:rPr>
                        <a:t>COBAC</a:t>
                      </a:r>
                    </a:p>
                  </a:txBody>
                  <a:tcPr marL="1503" marR="1503" marT="1503" marB="0" anchor="ctr">
                    <a:solidFill>
                      <a:srgbClr val="E6E6E6"/>
                    </a:solidFill>
                  </a:tcPr>
                </a:tc>
                <a:tc>
                  <a:txBody>
                    <a:bodyPr/>
                    <a:lstStyle/>
                    <a:p>
                      <a:pPr marL="0" lvl="0" algn="just" defTabSz="914400" rtl="0" eaLnBrk="1" latinLnBrk="0" hangingPunct="1"/>
                      <a:r>
                        <a:rPr lang="es-MX" sz="1200" kern="1200" dirty="0">
                          <a:solidFill>
                            <a:schemeClr val="dk1"/>
                          </a:solidFill>
                          <a:effectLst/>
                          <a:latin typeface="Segoe UI" panose="020B0502040204020203" pitchFamily="34" charset="0"/>
                          <a:ea typeface="+mn-ea"/>
                          <a:cs typeface="Segoe UI" panose="020B0502040204020203" pitchFamily="34" charset="0"/>
                        </a:rPr>
                        <a:t>Presidió y dirigió el evento: el  “Día Internacional de la Democracia”, con el propósito de incentivar el fortalecimiento de la Democracia de nuestro país.</a:t>
                      </a:r>
                    </a:p>
                  </a:txBody>
                  <a:tcPr marL="1503" marR="1503" marT="1503" marB="0" anchor="ctr">
                    <a:solidFill>
                      <a:srgbClr val="E6E6E6"/>
                    </a:solidFill>
                  </a:tcPr>
                </a:tc>
                <a:extLst>
                  <a:ext uri="{0D108BD9-81ED-4DB2-BD59-A6C34878D82A}">
                    <a16:rowId xmlns:a16="http://schemas.microsoft.com/office/drawing/2014/main" val="488238546"/>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Presentación del libro “Debates 2023”.</a:t>
                      </a:r>
                      <a:endParaRPr lang="es-MX" sz="1200" b="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17/09/2024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Feria Internacional del libro Coahuila 2024</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Sala Enriqueta Rocha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a:solidFill>
                            <a:srgbClr val="000000"/>
                          </a:solidFill>
                          <a:effectLst/>
                          <a:latin typeface="Segoe UI" panose="020B0502040204020203" pitchFamily="34" charset="0"/>
                          <a:cs typeface="Segoe UI" panose="020B0502040204020203" pitchFamily="34" charset="0"/>
                        </a:rPr>
                        <a:t>Instituto Electoral de Coahuila</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como parte del Consejo General a la </a:t>
                      </a:r>
                      <a:r>
                        <a:rPr lang="es-MX" sz="1200" kern="1200" dirty="0">
                          <a:solidFill>
                            <a:schemeClr val="dk1"/>
                          </a:solidFill>
                          <a:effectLst/>
                          <a:latin typeface="Segoe UI" panose="020B0502040204020203" pitchFamily="34" charset="0"/>
                          <a:ea typeface="+mn-ea"/>
                          <a:cs typeface="Segoe UI" panose="020B0502040204020203" pitchFamily="34" charset="0"/>
                        </a:rPr>
                        <a:t>Presentación del libro “Debates 2023”.</a:t>
                      </a:r>
                      <a:endParaRPr lang="es-MX" sz="1200" b="0" kern="1200" noProof="0" dirty="0">
                        <a:solidFill>
                          <a:schemeClr val="dk1"/>
                        </a:solidFill>
                        <a:effectLst/>
                        <a:latin typeface="Segoe UI" panose="020B0502040204020203" pitchFamily="34" charset="0"/>
                        <a:ea typeface="+mn-ea"/>
                        <a:cs typeface="Segoe UI" panose="020B0502040204020203"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17/09/2024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Dirigió la reunión de trabajo  con las y los  Consejeros Electorales y Secretario Ejecutivo del IEC,  en la cual se abordaron temas relevantes inherentes a las funciones del Instituto.</a:t>
                      </a:r>
                    </a:p>
                  </a:txBody>
                  <a:tcPr marL="1503" marR="1503" marT="1503" marB="0" anchor="ctr">
                    <a:solidFill>
                      <a:srgbClr val="E6E6E6"/>
                    </a:solidFill>
                  </a:tcPr>
                </a:tc>
                <a:extLst>
                  <a:ext uri="{0D108BD9-81ED-4DB2-BD59-A6C34878D82A}">
                    <a16:rowId xmlns:a16="http://schemas.microsoft.com/office/drawing/2014/main" val="3541070639"/>
                  </a:ext>
                </a:extLst>
              </a:tr>
              <a:tr h="370840">
                <a:tc>
                  <a:txBody>
                    <a:bodyPr/>
                    <a:lstStyle/>
                    <a:p>
                      <a:pPr algn="just"/>
                      <a:r>
                        <a:rPr lang="es-MX" sz="1200" kern="1200" dirty="0">
                          <a:solidFill>
                            <a:schemeClr val="dk1"/>
                          </a:solidFill>
                          <a:effectLst/>
                          <a:latin typeface="Segoe UI" panose="020B0502040204020203" pitchFamily="34" charset="0"/>
                          <a:ea typeface="+mn-ea"/>
                          <a:cs typeface="Segoe UI" panose="020B0502040204020203" pitchFamily="34" charset="0"/>
                        </a:rPr>
                        <a:t>XVI Encuentro Nacional de Educación Cívica, “Mecanismos de Participación Ciudadana y Transparencia en Materia Electoral</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19 al 22/09/2024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Ensenada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Baja California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u="none" strike="noStrike" dirty="0">
                          <a:effectLst/>
                          <a:latin typeface="Segoe UI" panose="020B0502040204020203" pitchFamily="34" charset="0"/>
                          <a:cs typeface="Segoe UI" panose="020B0502040204020203" pitchFamily="34" charset="0"/>
                        </a:rPr>
                        <a:t>IEE BC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IEE BC</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dirty="0"/>
                        <a:t>Participó en el Encuentro Nacional de Educación Cívica </a:t>
                      </a:r>
                      <a:r>
                        <a:rPr lang="es-MX" sz="1200" kern="1200" dirty="0">
                          <a:solidFill>
                            <a:schemeClr val="dk1"/>
                          </a:solidFill>
                          <a:effectLst/>
                          <a:latin typeface="Segoe UI" panose="020B0502040204020203" pitchFamily="34" charset="0"/>
                          <a:ea typeface="+mn-ea"/>
                          <a:cs typeface="Segoe UI" panose="020B0502040204020203" pitchFamily="34" charset="0"/>
                        </a:rPr>
                        <a:t>“Mecanismos de Participación Ciudadana y Transparencia en Materia Electoral”</a:t>
                      </a:r>
                    </a:p>
                  </a:txBody>
                  <a:tcPr marL="1503" marR="1503" marT="1503" marB="0" anchor="ctr">
                    <a:solidFill>
                      <a:srgbClr val="E6E6E6"/>
                    </a:solidFill>
                  </a:tcPr>
                </a:tc>
                <a:extLst>
                  <a:ext uri="{0D108BD9-81ED-4DB2-BD59-A6C34878D82A}">
                    <a16:rowId xmlns:a16="http://schemas.microsoft.com/office/drawing/2014/main" val="167329160"/>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noProof="0" dirty="0">
                          <a:solidFill>
                            <a:schemeClr val="dk1"/>
                          </a:solidFill>
                          <a:effectLst/>
                          <a:latin typeface="Segoe UI" panose="020B0502040204020203" pitchFamily="34" charset="0"/>
                          <a:ea typeface="+mn-ea"/>
                          <a:cs typeface="Segoe UI" panose="020B0502040204020203" pitchFamily="34" charset="0"/>
                        </a:rPr>
                        <a:t>Sesión del Consejo General del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23/09/2024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Junta Local Ejecutiva del INE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u="none" strike="noStrike" dirty="0">
                          <a:effectLst/>
                          <a:latin typeface="Segoe UI" panose="020B0502040204020203" pitchFamily="34" charset="0"/>
                          <a:cs typeface="Segoe UI" panose="020B0502040204020203" pitchFamily="34" charset="0"/>
                        </a:rPr>
                        <a:t>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INE</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como invitado, a la </a:t>
                      </a:r>
                      <a:r>
                        <a:rPr lang="es-MX" sz="1200" kern="1200" noProof="0" dirty="0">
                          <a:solidFill>
                            <a:schemeClr val="dk1"/>
                          </a:solidFill>
                          <a:effectLst/>
                          <a:latin typeface="Segoe UI" panose="020B0502040204020203" pitchFamily="34" charset="0"/>
                          <a:ea typeface="+mn-ea"/>
                          <a:cs typeface="Segoe UI" panose="020B0502040204020203" pitchFamily="34" charset="0"/>
                        </a:rPr>
                        <a:t>Sesión del Consejo General del INE, en CDMX donde se efectuó </a:t>
                      </a:r>
                      <a:r>
                        <a:rPr lang="es-MX" sz="1200" kern="1200" dirty="0">
                          <a:solidFill>
                            <a:schemeClr val="dk1"/>
                          </a:solidFill>
                          <a:effectLst/>
                          <a:latin typeface="Segoe UI" panose="020B0502040204020203" pitchFamily="34" charset="0"/>
                          <a:ea typeface="+mn-ea"/>
                          <a:cs typeface="Segoe UI" panose="020B0502040204020203" pitchFamily="34" charset="0"/>
                        </a:rPr>
                        <a:t>la declaratoria  de inicio del Proceso Electoral Extraordinario 2024-2025.</a:t>
                      </a:r>
                    </a:p>
                  </a:txBody>
                  <a:tcPr marL="1503" marR="1503" marT="1503" marB="0" anchor="ctr">
                    <a:solidFill>
                      <a:srgbClr val="E6E6E6"/>
                    </a:solidFill>
                  </a:tcPr>
                </a:tc>
                <a:extLst>
                  <a:ext uri="{0D108BD9-81ED-4DB2-BD59-A6C34878D82A}">
                    <a16:rowId xmlns:a16="http://schemas.microsoft.com/office/drawing/2014/main" val="971884948"/>
                  </a:ext>
                </a:extLst>
              </a:tr>
            </a:tbl>
          </a:graphicData>
        </a:graphic>
      </p:graphicFrame>
      <p:grpSp>
        <p:nvGrpSpPr>
          <p:cNvPr id="5" name="Grupo 4">
            <a:extLst>
              <a:ext uri="{FF2B5EF4-FFF2-40B4-BE49-F238E27FC236}">
                <a16:creationId xmlns:a16="http://schemas.microsoft.com/office/drawing/2014/main" id="{AC10B532-B330-BD9F-211E-5B0F8BD5912B}"/>
              </a:ext>
            </a:extLst>
          </p:cNvPr>
          <p:cNvGrpSpPr/>
          <p:nvPr/>
        </p:nvGrpSpPr>
        <p:grpSpPr>
          <a:xfrm>
            <a:off x="6780829" y="-8541"/>
            <a:ext cx="2418884" cy="1136913"/>
            <a:chOff x="11192838" y="981644"/>
            <a:chExt cx="3951804" cy="794219"/>
          </a:xfrm>
        </p:grpSpPr>
        <p:sp>
          <p:nvSpPr>
            <p:cNvPr id="6" name="Rectángulo 5">
              <a:extLst>
                <a:ext uri="{FF2B5EF4-FFF2-40B4-BE49-F238E27FC236}">
                  <a16:creationId xmlns:a16="http://schemas.microsoft.com/office/drawing/2014/main" id="{03F08F0C-7C2A-8D00-42E9-F1D8E0436050}"/>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7" name="Rectángulo 6">
              <a:extLst>
                <a:ext uri="{FF2B5EF4-FFF2-40B4-BE49-F238E27FC236}">
                  <a16:creationId xmlns:a16="http://schemas.microsoft.com/office/drawing/2014/main" id="{5318EF4E-0CD7-CB66-CC71-5F6ED803DDC0}"/>
                </a:ext>
              </a:extLst>
            </p:cNvPr>
            <p:cNvSpPr/>
            <p:nvPr/>
          </p:nvSpPr>
          <p:spPr>
            <a:xfrm>
              <a:off x="11192838" y="1227600"/>
              <a:ext cx="3951804" cy="548263"/>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ES" sz="900" b="1" dirty="0">
                  <a:solidFill>
                    <a:srgbClr val="002060"/>
                  </a:solidFill>
                </a:rPr>
                <a:t>Liliana Cardona Chávez </a:t>
              </a:r>
            </a:p>
            <a:p>
              <a:r>
                <a:rPr lang="es-MX" sz="900" dirty="0">
                  <a:solidFill>
                    <a:schemeClr val="tx1">
                      <a:lumMod val="50000"/>
                      <a:lumOff val="50000"/>
                    </a:schemeClr>
                  </a:solidFill>
                </a:rPr>
                <a:t>Asistente de Presidencia</a:t>
              </a:r>
            </a:p>
            <a:p>
              <a:r>
                <a:rPr lang="es-MX" sz="900" dirty="0">
                  <a:solidFill>
                    <a:schemeClr val="tx1">
                      <a:lumMod val="50000"/>
                      <a:lumOff val="50000"/>
                    </a:schemeClr>
                  </a:solidFill>
                </a:rPr>
                <a:t>Responsable de Generar la Información</a:t>
              </a:r>
            </a:p>
            <a:p>
              <a:r>
                <a:rPr lang="es-ES" sz="900" b="1" dirty="0">
                  <a:solidFill>
                    <a:srgbClr val="002060"/>
                  </a:solidFill>
                </a:rPr>
                <a:t>Teresa Rubio Covarrubias</a:t>
              </a:r>
              <a:endParaRPr lang="es-MX" sz="900" dirty="0">
                <a:solidFill>
                  <a:schemeClr val="bg1">
                    <a:lumMod val="50000"/>
                  </a:schemeClr>
                </a:solidFill>
              </a:endParaRPr>
            </a:p>
          </p:txBody>
        </p:sp>
      </p:grpSp>
    </p:spTree>
    <p:extLst>
      <p:ext uri="{BB962C8B-B14F-4D97-AF65-F5344CB8AC3E}">
        <p14:creationId xmlns:p14="http://schemas.microsoft.com/office/powerpoint/2010/main" val="1902851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099690"/>
          <a:ext cx="11688789" cy="515713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925735">
                  <a:extLst>
                    <a:ext uri="{9D8B030D-6E8A-4147-A177-3AD203B41FA5}">
                      <a16:colId xmlns:a16="http://schemas.microsoft.com/office/drawing/2014/main" val="477278865"/>
                    </a:ext>
                  </a:extLst>
                </a:gridCol>
                <a:gridCol w="1604513">
                  <a:extLst>
                    <a:ext uri="{9D8B030D-6E8A-4147-A177-3AD203B41FA5}">
                      <a16:colId xmlns:a16="http://schemas.microsoft.com/office/drawing/2014/main" val="2852235640"/>
                    </a:ext>
                  </a:extLst>
                </a:gridCol>
                <a:gridCol w="2165230">
                  <a:extLst>
                    <a:ext uri="{9D8B030D-6E8A-4147-A177-3AD203B41FA5}">
                      <a16:colId xmlns:a16="http://schemas.microsoft.com/office/drawing/2014/main" val="409965518"/>
                    </a:ext>
                  </a:extLst>
                </a:gridCol>
                <a:gridCol w="1613140">
                  <a:extLst>
                    <a:ext uri="{9D8B030D-6E8A-4147-A177-3AD203B41FA5}">
                      <a16:colId xmlns:a16="http://schemas.microsoft.com/office/drawing/2014/main" val="2967125531"/>
                    </a:ext>
                  </a:extLst>
                </a:gridCol>
                <a:gridCol w="2985814">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Presentación de la ENCÍVICA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24/09/2024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Junta Local Ejecutiva del INE</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u="none" strike="noStrike" dirty="0">
                          <a:effectLst/>
                          <a:latin typeface="Segoe UI" panose="020B0502040204020203" pitchFamily="34" charset="0"/>
                          <a:cs typeface="Segoe UI" panose="020B0502040204020203" pitchFamily="34" charset="0"/>
                        </a:rPr>
                        <a:t>INE</a:t>
                      </a:r>
                    </a:p>
                    <a:p>
                      <a:pPr algn="ctr" fontAlgn="ct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u="none" strike="noStrike" dirty="0">
                          <a:effectLst/>
                          <a:latin typeface="Segoe UI" panose="020B0502040204020203" pitchFamily="34" charset="0"/>
                          <a:cs typeface="Segoe UI" panose="020B0502040204020203" pitchFamily="34" charset="0"/>
                        </a:rPr>
                        <a:t>INE</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just"/>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presentación de la Estrategia Nacional de Educación Cívica (ENCÍVICA) 2024-2026, en donde se abordaron temas relacionados con el diseño, planeación y alcances de la ENCÍVICA 20254-2026, el Sistema de Monitoreo, Seguimiento y evaluación.</a:t>
                      </a: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25/09/2024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Dirigió la reunión de trabajo con las y los  Consejeros Electorales y Secretario Ejecutivo del IEC,  en la cual se abordaron temas relevantes inherentes a las funciones del Instituto.</a:t>
                      </a:r>
                    </a:p>
                  </a:txBody>
                  <a:tcPr marL="1503" marR="1503" marT="1503" marB="0" anchor="ctr">
                    <a:solidFill>
                      <a:srgbClr val="E6E6E6"/>
                    </a:solidFill>
                  </a:tcPr>
                </a:tc>
                <a:extLst>
                  <a:ext uri="{0D108BD9-81ED-4DB2-BD59-A6C34878D82A}">
                    <a16:rowId xmlns:a16="http://schemas.microsoft.com/office/drawing/2014/main" val="615174780"/>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 la Comisión de Organización Electoral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Integrantes de la Comisión</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y participó en la Sesión Ordinaria con integrantes</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 de</a:t>
                      </a:r>
                      <a:r>
                        <a:rPr lang="es-MX" sz="1200" u="none" strike="noStrike" dirty="0">
                          <a:effectLst/>
                          <a:latin typeface="Segoe UI" panose="020B0502040204020203" pitchFamily="34" charset="0"/>
                          <a:cs typeface="Segoe UI" panose="020B0502040204020203" pitchFamily="34" charset="0"/>
                        </a:rPr>
                        <a:t> la Comisión de </a:t>
                      </a:r>
                      <a:r>
                        <a:rPr lang="es-ES" sz="1200" kern="1200" dirty="0">
                          <a:solidFill>
                            <a:schemeClr val="dk1"/>
                          </a:solidFill>
                          <a:effectLst/>
                          <a:latin typeface="Segoe UI" panose="020B0502040204020203" pitchFamily="34" charset="0"/>
                          <a:ea typeface="+mn-ea"/>
                          <a:cs typeface="Segoe UI" panose="020B0502040204020203" pitchFamily="34" charset="0"/>
                        </a:rPr>
                        <a:t>Organización Electoral del Instituto Electoral de Coahuila</a:t>
                      </a:r>
                      <a:r>
                        <a:rPr lang="es-MX" sz="1200" u="none" strike="noStrike" dirty="0">
                          <a:effectLst/>
                          <a:latin typeface="Segoe UI" panose="020B0502040204020203" pitchFamily="34" charset="0"/>
                          <a:cs typeface="Segoe UI" panose="020B0502040204020203" pitchFamily="34" charset="0"/>
                        </a:rPr>
                        <a: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63847787"/>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Comisión de Vinculación con el INE y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Integrantes de la Comisión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y participó en a Sesión Ordinaria con integrantes de la Comisión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Vinculación con el INE y los OPLES</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838188000"/>
                  </a:ext>
                </a:extLst>
              </a:tr>
            </a:tbl>
          </a:graphicData>
        </a:graphic>
      </p:graphicFrame>
      <p:grpSp>
        <p:nvGrpSpPr>
          <p:cNvPr id="5" name="Grupo 4">
            <a:extLst>
              <a:ext uri="{FF2B5EF4-FFF2-40B4-BE49-F238E27FC236}">
                <a16:creationId xmlns:a16="http://schemas.microsoft.com/office/drawing/2014/main" id="{AA369BC8-77E4-D957-4FCD-E0542D7D5019}"/>
              </a:ext>
            </a:extLst>
          </p:cNvPr>
          <p:cNvGrpSpPr/>
          <p:nvPr/>
        </p:nvGrpSpPr>
        <p:grpSpPr>
          <a:xfrm>
            <a:off x="6780829" y="-8541"/>
            <a:ext cx="2418884" cy="1136913"/>
            <a:chOff x="11192838" y="981644"/>
            <a:chExt cx="3951804" cy="794219"/>
          </a:xfrm>
        </p:grpSpPr>
        <p:sp>
          <p:nvSpPr>
            <p:cNvPr id="6" name="Rectángulo 5">
              <a:extLst>
                <a:ext uri="{FF2B5EF4-FFF2-40B4-BE49-F238E27FC236}">
                  <a16:creationId xmlns:a16="http://schemas.microsoft.com/office/drawing/2014/main" id="{6D53C4DB-75B1-51E1-0E55-564303FAC94D}"/>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7" name="Rectángulo 6">
              <a:extLst>
                <a:ext uri="{FF2B5EF4-FFF2-40B4-BE49-F238E27FC236}">
                  <a16:creationId xmlns:a16="http://schemas.microsoft.com/office/drawing/2014/main" id="{9049A4A4-E492-701A-F20F-E3035E43BFA6}"/>
                </a:ext>
              </a:extLst>
            </p:cNvPr>
            <p:cNvSpPr/>
            <p:nvPr/>
          </p:nvSpPr>
          <p:spPr>
            <a:xfrm>
              <a:off x="11192838" y="1227600"/>
              <a:ext cx="3951804" cy="548263"/>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ES" sz="900" b="1" dirty="0">
                  <a:solidFill>
                    <a:srgbClr val="002060"/>
                  </a:solidFill>
                </a:rPr>
                <a:t>Liliana Cardona Chávez </a:t>
              </a:r>
            </a:p>
            <a:p>
              <a:r>
                <a:rPr lang="es-MX" sz="900" dirty="0">
                  <a:solidFill>
                    <a:schemeClr val="tx1">
                      <a:lumMod val="50000"/>
                      <a:lumOff val="50000"/>
                    </a:schemeClr>
                  </a:solidFill>
                </a:rPr>
                <a:t>Asistente de Presidencia</a:t>
              </a:r>
            </a:p>
            <a:p>
              <a:r>
                <a:rPr lang="es-MX" sz="900" dirty="0">
                  <a:solidFill>
                    <a:schemeClr val="tx1">
                      <a:lumMod val="50000"/>
                      <a:lumOff val="50000"/>
                    </a:schemeClr>
                  </a:solidFill>
                </a:rPr>
                <a:t>Responsable de Generar la Información</a:t>
              </a:r>
            </a:p>
            <a:p>
              <a:r>
                <a:rPr lang="es-ES" sz="900" b="1" dirty="0">
                  <a:solidFill>
                    <a:srgbClr val="002060"/>
                  </a:solidFill>
                </a:rPr>
                <a:t>Teresa Rubio Covarrubias</a:t>
              </a:r>
              <a:endParaRPr lang="es-MX" sz="900" dirty="0">
                <a:solidFill>
                  <a:schemeClr val="bg1">
                    <a:lumMod val="50000"/>
                  </a:schemeClr>
                </a:solidFill>
              </a:endParaRPr>
            </a:p>
          </p:txBody>
        </p:sp>
      </p:grpSp>
    </p:spTree>
    <p:extLst>
      <p:ext uri="{BB962C8B-B14F-4D97-AF65-F5344CB8AC3E}">
        <p14:creationId xmlns:p14="http://schemas.microsoft.com/office/powerpoint/2010/main" val="30202857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099690"/>
          <a:ext cx="11688789" cy="497425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925735">
                  <a:extLst>
                    <a:ext uri="{9D8B030D-6E8A-4147-A177-3AD203B41FA5}">
                      <a16:colId xmlns:a16="http://schemas.microsoft.com/office/drawing/2014/main" val="477278865"/>
                    </a:ext>
                  </a:extLst>
                </a:gridCol>
                <a:gridCol w="1604513">
                  <a:extLst>
                    <a:ext uri="{9D8B030D-6E8A-4147-A177-3AD203B41FA5}">
                      <a16:colId xmlns:a16="http://schemas.microsoft.com/office/drawing/2014/main" val="2852235640"/>
                    </a:ext>
                  </a:extLst>
                </a:gridCol>
                <a:gridCol w="2165230">
                  <a:extLst>
                    <a:ext uri="{9D8B030D-6E8A-4147-A177-3AD203B41FA5}">
                      <a16:colId xmlns:a16="http://schemas.microsoft.com/office/drawing/2014/main" val="409965518"/>
                    </a:ext>
                  </a:extLst>
                </a:gridCol>
                <a:gridCol w="1613140">
                  <a:extLst>
                    <a:ext uri="{9D8B030D-6E8A-4147-A177-3AD203B41FA5}">
                      <a16:colId xmlns:a16="http://schemas.microsoft.com/office/drawing/2014/main" val="2967125531"/>
                    </a:ext>
                  </a:extLst>
                </a:gridCol>
                <a:gridCol w="2985814">
                  <a:extLst>
                    <a:ext uri="{9D8B030D-6E8A-4147-A177-3AD203B41FA5}">
                      <a16:colId xmlns:a16="http://schemas.microsoft.com/office/drawing/2014/main" val="1639169861"/>
                    </a:ext>
                  </a:extLst>
                </a:gridCol>
              </a:tblGrid>
              <a:tr h="370840">
                <a:tc>
                  <a:txBody>
                    <a:bodyPr/>
                    <a:lstStyle/>
                    <a:p>
                      <a:pPr algn="ctr" fontAlgn="ctr"/>
                      <a:endParaRPr lang="es-MX" sz="1200" kern="1200" dirty="0">
                        <a:solidFill>
                          <a:schemeClr val="dk1"/>
                        </a:solidFill>
                        <a:effectLst/>
                        <a:latin typeface="Segoe UI" panose="020B0502040204020203" pitchFamily="34" charset="0"/>
                        <a:ea typeface="+mn-ea"/>
                        <a:cs typeface="Segoe UI" panose="020B0502040204020203" pitchFamily="34" charset="0"/>
                      </a:endParaRP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Actividad o</a:t>
                      </a: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 reunión </a:t>
                      </a:r>
                    </a:p>
                    <a:p>
                      <a:pPr algn="ct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Comisión de 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26/09/2024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Participó y asistió como integrante de la Comisión de </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Innovación e Informática del Instituto Electoral Coahuila.</a:t>
                      </a:r>
                    </a:p>
                  </a:txBody>
                  <a:tcPr marL="1503" marR="1503" marT="1503" marB="0" anchor="ctr">
                    <a:solidFill>
                      <a:srgbClr val="E6E6E6"/>
                    </a:solidFill>
                  </a:tcPr>
                </a:tc>
                <a:extLst>
                  <a:ext uri="{0D108BD9-81ED-4DB2-BD59-A6C34878D82A}">
                    <a16:rowId xmlns:a16="http://schemas.microsoft.com/office/drawing/2014/main" val="3812542139"/>
                  </a:ext>
                </a:extLst>
              </a:tr>
              <a:tr h="301256">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Concurso Nacional de Oratoria 2024 “Dr. Belisario Domínguez Palencia. Libres por la palabra libre” en su etapa estatal.</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27/09/2024</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UADEC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ICOJUVE</a:t>
                      </a:r>
                    </a:p>
                    <a:p>
                      <a:pPr algn="ctr" fontAlgn="ct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UADEC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ICOJUVE</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just"/>
                      <a:endPar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endParaRPr>
                    </a:p>
                    <a:p>
                      <a:pPr lvl="0" algn="just"/>
                      <a:r>
                        <a:rPr kumimoji="0" lang="es-MX" sz="1200" b="0" i="0" u="none" strike="noStrike" kern="1200" cap="none" spc="0" normalizeH="0" baseline="0" dirty="0" err="1">
                          <a:ln>
                            <a:noFill/>
                          </a:ln>
                          <a:solidFill>
                            <a:srgbClr val="000000"/>
                          </a:solidFill>
                          <a:effectLst/>
                          <a:uLnTx/>
                          <a:uFillTx/>
                          <a:latin typeface="Segoe UI" panose="020B0502040204020203" pitchFamily="34" charset="0"/>
                          <a:ea typeface="+mn-ea"/>
                          <a:cs typeface="Segoe UI" panose="020B0502040204020203" pitchFamily="34" charset="0"/>
                        </a:rPr>
                        <a:t>Aperturó</a:t>
                      </a:r>
                      <a:r>
                        <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 en compañía de integrantes del Consejo General el desarrollo y premiación del “Concurso Nacional de Oratoria 2024 “Dr. Belisario Domínguez Palencia. Libres por la palabra libre”, en su estampa estatal.</a:t>
                      </a:r>
                    </a:p>
                    <a:p>
                      <a:pPr lvl="0" algn="just"/>
                      <a:endPar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5174780"/>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presidió la Sesión 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1797972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Temporal de Fiscalización de Organizaciones </a:t>
                      </a:r>
                      <a:r>
                        <a:rPr kumimoji="0" lang="es-MX" sz="1200" b="0" i="0" u="none" strike="noStrike" kern="120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Ciudadanas</a:t>
                      </a:r>
                      <a:r>
                        <a:rPr kumimoji="0" lang="es-MX" sz="1200" b="0" i="0"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participó como integrante de la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Comisión Temporal de Fiscalización del Instituto Electoral de Coahuila en la integración de Organizaciones </a:t>
                      </a:r>
                      <a:r>
                        <a:rPr kumimoji="0" lang="es-MX" sz="1200" b="0" i="0" u="none" strike="noStrike" kern="120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Ciudadanas,</a:t>
                      </a:r>
                      <a:r>
                        <a:rPr kumimoji="0" lang="es-MX" sz="1200" b="0" i="0" u="none" strike="noStrike" kern="1200" cap="none" spc="0" normalizeH="0" baseline="0" noProof="0" dirty="0">
                          <a:ln>
                            <a:noFill/>
                          </a:ln>
                          <a:solidFill>
                            <a:srgbClr val="C00000"/>
                          </a:solidFill>
                          <a:effectLst/>
                          <a:uLnTx/>
                          <a:uFillTx/>
                          <a:latin typeface="Segoe UI" panose="020B0502040204020203" pitchFamily="34" charset="0"/>
                          <a:ea typeface="+mn-ea"/>
                          <a:cs typeface="Segoe UI" panose="020B0502040204020203" pitchFamily="34" charset="0"/>
                        </a:rPr>
                        <a:t> </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04400342"/>
                  </a:ext>
                </a:extLst>
              </a:tr>
            </a:tbl>
          </a:graphicData>
        </a:graphic>
      </p:graphicFrame>
      <p:grpSp>
        <p:nvGrpSpPr>
          <p:cNvPr id="5" name="Grupo 4">
            <a:extLst>
              <a:ext uri="{FF2B5EF4-FFF2-40B4-BE49-F238E27FC236}">
                <a16:creationId xmlns:a16="http://schemas.microsoft.com/office/drawing/2014/main" id="{62DB65A9-3146-D4ED-8EFA-1CA990C01DFA}"/>
              </a:ext>
            </a:extLst>
          </p:cNvPr>
          <p:cNvGrpSpPr/>
          <p:nvPr/>
        </p:nvGrpSpPr>
        <p:grpSpPr>
          <a:xfrm>
            <a:off x="6780829" y="-8541"/>
            <a:ext cx="2418884" cy="1136913"/>
            <a:chOff x="11192838" y="981644"/>
            <a:chExt cx="3951804" cy="794219"/>
          </a:xfrm>
        </p:grpSpPr>
        <p:sp>
          <p:nvSpPr>
            <p:cNvPr id="6" name="Rectángulo 5">
              <a:extLst>
                <a:ext uri="{FF2B5EF4-FFF2-40B4-BE49-F238E27FC236}">
                  <a16:creationId xmlns:a16="http://schemas.microsoft.com/office/drawing/2014/main" id="{40214BF6-F860-1056-76A1-30ED6478E8C1}"/>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7" name="Rectángulo 6">
              <a:extLst>
                <a:ext uri="{FF2B5EF4-FFF2-40B4-BE49-F238E27FC236}">
                  <a16:creationId xmlns:a16="http://schemas.microsoft.com/office/drawing/2014/main" id="{42FF30E4-8478-8918-D28B-337C6B312F92}"/>
                </a:ext>
              </a:extLst>
            </p:cNvPr>
            <p:cNvSpPr/>
            <p:nvPr/>
          </p:nvSpPr>
          <p:spPr>
            <a:xfrm>
              <a:off x="11192838" y="1227600"/>
              <a:ext cx="3951804" cy="548263"/>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ES" sz="900" b="1" dirty="0">
                  <a:solidFill>
                    <a:srgbClr val="002060"/>
                  </a:solidFill>
                </a:rPr>
                <a:t>Liliana Cardona Chávez </a:t>
              </a:r>
            </a:p>
            <a:p>
              <a:r>
                <a:rPr lang="es-MX" sz="900" dirty="0">
                  <a:solidFill>
                    <a:schemeClr val="tx1">
                      <a:lumMod val="50000"/>
                      <a:lumOff val="50000"/>
                    </a:schemeClr>
                  </a:solidFill>
                </a:rPr>
                <a:t>Asistente de Presidencia</a:t>
              </a:r>
            </a:p>
            <a:p>
              <a:r>
                <a:rPr lang="es-MX" sz="900" dirty="0">
                  <a:solidFill>
                    <a:schemeClr val="tx1">
                      <a:lumMod val="50000"/>
                      <a:lumOff val="50000"/>
                    </a:schemeClr>
                  </a:solidFill>
                </a:rPr>
                <a:t>Responsable de Generar la Información</a:t>
              </a:r>
            </a:p>
            <a:p>
              <a:r>
                <a:rPr lang="es-ES" sz="900" b="1" dirty="0">
                  <a:solidFill>
                    <a:srgbClr val="002060"/>
                  </a:solidFill>
                </a:rPr>
                <a:t>Teresa Rubio Covarrubias</a:t>
              </a:r>
              <a:endParaRPr lang="es-MX" sz="900" dirty="0">
                <a:solidFill>
                  <a:schemeClr val="bg1">
                    <a:lumMod val="50000"/>
                  </a:schemeClr>
                </a:solidFill>
              </a:endParaRPr>
            </a:p>
          </p:txBody>
        </p:sp>
      </p:grpSp>
    </p:spTree>
    <p:extLst>
      <p:ext uri="{BB962C8B-B14F-4D97-AF65-F5344CB8AC3E}">
        <p14:creationId xmlns:p14="http://schemas.microsoft.com/office/powerpoint/2010/main" val="16899111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80829" y="-8541"/>
            <a:ext cx="2418884" cy="1136913"/>
            <a:chOff x="11192838" y="981644"/>
            <a:chExt cx="3951804" cy="794219"/>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229596" cy="258006"/>
            </a:xfrm>
            <a:prstGeom prst="rect">
              <a:avLst/>
            </a:prstGeom>
          </p:spPr>
          <p:txBody>
            <a:bodyPr wrap="none">
              <a:spAutoFit/>
            </a:bodyPr>
            <a:lstStyle/>
            <a:p>
              <a:r>
                <a:rPr lang="es-MX" sz="900" dirty="0">
                  <a:solidFill>
                    <a:schemeClr val="tx1">
                      <a:lumMod val="50000"/>
                      <a:lumOff val="50000"/>
                    </a:schemeClr>
                  </a:solidFill>
                </a:rPr>
                <a:t>Fecha de actualización y/o validación: </a:t>
              </a:r>
            </a:p>
            <a:p>
              <a:r>
                <a:rPr lang="es-MX" sz="90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548263"/>
            </a:xfrm>
            <a:prstGeom prst="rect">
              <a:avLst/>
            </a:prstGeom>
          </p:spPr>
          <p:txBody>
            <a:bodyPr wrap="square">
              <a:spAutoFit/>
            </a:bodyPr>
            <a:lstStyle/>
            <a:p>
              <a:r>
                <a:rPr lang="es-MX" sz="900" dirty="0">
                  <a:solidFill>
                    <a:schemeClr val="tx1">
                      <a:lumMod val="50000"/>
                      <a:lumOff val="50000"/>
                    </a:schemeClr>
                  </a:solidFill>
                </a:rPr>
                <a:t>Responsable de capturar la información:</a:t>
              </a:r>
            </a:p>
            <a:p>
              <a:r>
                <a:rPr lang="es-ES" sz="900" b="1" dirty="0">
                  <a:solidFill>
                    <a:srgbClr val="002060"/>
                  </a:solidFill>
                </a:rPr>
                <a:t>Liliana Cardona Chávez </a:t>
              </a:r>
            </a:p>
            <a:p>
              <a:r>
                <a:rPr lang="es-MX" sz="900" dirty="0">
                  <a:solidFill>
                    <a:schemeClr val="tx1">
                      <a:lumMod val="50000"/>
                      <a:lumOff val="50000"/>
                    </a:schemeClr>
                  </a:solidFill>
                </a:rPr>
                <a:t>Asistente de Presidencia</a:t>
              </a:r>
            </a:p>
            <a:p>
              <a:r>
                <a:rPr lang="es-MX" sz="900" dirty="0">
                  <a:solidFill>
                    <a:schemeClr val="tx1">
                      <a:lumMod val="50000"/>
                      <a:lumOff val="50000"/>
                    </a:schemeClr>
                  </a:solidFill>
                </a:rPr>
                <a:t>Responsable de Generar la Información</a:t>
              </a:r>
            </a:p>
            <a:p>
              <a:r>
                <a:rPr lang="es-ES" sz="900" b="1" dirty="0">
                  <a:solidFill>
                    <a:srgbClr val="002060"/>
                  </a:solidFill>
                </a:rPr>
                <a:t>Teresa Rubio Covarrubias</a:t>
              </a:r>
              <a:endParaRPr lang="es-MX" sz="90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099690"/>
          <a:ext cx="11688789" cy="216203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925735">
                  <a:extLst>
                    <a:ext uri="{9D8B030D-6E8A-4147-A177-3AD203B41FA5}">
                      <a16:colId xmlns:a16="http://schemas.microsoft.com/office/drawing/2014/main" val="477278865"/>
                    </a:ext>
                  </a:extLst>
                </a:gridCol>
                <a:gridCol w="1604513">
                  <a:extLst>
                    <a:ext uri="{9D8B030D-6E8A-4147-A177-3AD203B41FA5}">
                      <a16:colId xmlns:a16="http://schemas.microsoft.com/office/drawing/2014/main" val="2852235640"/>
                    </a:ext>
                  </a:extLst>
                </a:gridCol>
                <a:gridCol w="2165230">
                  <a:extLst>
                    <a:ext uri="{9D8B030D-6E8A-4147-A177-3AD203B41FA5}">
                      <a16:colId xmlns:a16="http://schemas.microsoft.com/office/drawing/2014/main" val="409965518"/>
                    </a:ext>
                  </a:extLst>
                </a:gridCol>
                <a:gridCol w="1613140">
                  <a:extLst>
                    <a:ext uri="{9D8B030D-6E8A-4147-A177-3AD203B41FA5}">
                      <a16:colId xmlns:a16="http://schemas.microsoft.com/office/drawing/2014/main" val="2967125531"/>
                    </a:ext>
                  </a:extLst>
                </a:gridCol>
                <a:gridCol w="2985814">
                  <a:extLst>
                    <a:ext uri="{9D8B030D-6E8A-4147-A177-3AD203B41FA5}">
                      <a16:colId xmlns:a16="http://schemas.microsoft.com/office/drawing/2014/main" val="1639169861"/>
                    </a:ext>
                  </a:extLst>
                </a:gridCol>
              </a:tblGrid>
              <a:tr h="370840">
                <a:tc>
                  <a:txBody>
                    <a:bodyPr/>
                    <a:lstStyle/>
                    <a:p>
                      <a:pPr algn="ctr" fontAlgn="ctr"/>
                      <a:endParaRPr lang="es-MX" sz="1200" kern="1200" dirty="0">
                        <a:solidFill>
                          <a:schemeClr val="dk1"/>
                        </a:solidFill>
                        <a:effectLst/>
                        <a:latin typeface="Segoe UI" panose="020B0502040204020203" pitchFamily="34" charset="0"/>
                        <a:ea typeface="+mn-ea"/>
                        <a:cs typeface="Segoe UI" panose="020B0502040204020203" pitchFamily="34" charset="0"/>
                      </a:endParaRP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Actividad o</a:t>
                      </a: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 reunión </a:t>
                      </a:r>
                    </a:p>
                    <a:p>
                      <a:pPr algn="ct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25/09/2024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Dirigió la reunión de trabajo con las y los  Consejeros Electorales y Secretario Ejecutivo del IEC,  en la cual se abordaron temas relevantes inherentes a las funciones del Instituto.</a:t>
                      </a:r>
                    </a:p>
                  </a:txBody>
                  <a:tcPr marL="1503" marR="1503" marT="1503" marB="0" anchor="ctr">
                    <a:solidFill>
                      <a:srgbClr val="E6E6E6"/>
                    </a:solidFill>
                  </a:tcPr>
                </a:tc>
                <a:extLst>
                  <a:ext uri="{0D108BD9-81ED-4DB2-BD59-A6C34878D82A}">
                    <a16:rowId xmlns:a16="http://schemas.microsoft.com/office/drawing/2014/main" val="3812542139"/>
                  </a:ext>
                </a:extLst>
              </a:tr>
              <a:tr h="301256">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just"/>
                      <a:endParaRPr kumimoji="0" lang="es-MX"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5174780"/>
                  </a:ext>
                </a:extLst>
              </a:tr>
            </a:tbl>
          </a:graphicData>
        </a:graphic>
      </p:graphicFrame>
    </p:spTree>
    <p:extLst>
      <p:ext uri="{BB962C8B-B14F-4D97-AF65-F5344CB8AC3E}">
        <p14:creationId xmlns:p14="http://schemas.microsoft.com/office/powerpoint/2010/main" val="2000597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393131827"/>
              </p:ext>
            </p:extLst>
          </p:nvPr>
        </p:nvGraphicFramePr>
        <p:xfrm>
          <a:off x="331974" y="1164148"/>
          <a:ext cx="11688789" cy="5401461"/>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18/01/2024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 -RCG</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entrevista a RCG al reportero Eduardo Hernández, para hablar sobre generalidades del PELO 2024.</a:t>
                      </a: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19/01/2024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848096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23/01/2024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 </a:t>
                      </a:r>
                      <a:r>
                        <a:rPr lang="es-MX" sz="1200" kern="1200" dirty="0">
                          <a:solidFill>
                            <a:schemeClr val="dk1"/>
                          </a:solidFill>
                          <a:effectLst/>
                          <a:latin typeface="Segoe UI" panose="020B0502040204020203" pitchFamily="34" charset="0"/>
                          <a:ea typeface="+mn-ea"/>
                          <a:cs typeface="Segoe UI" panose="020B0502040204020203" pitchFamily="34" charset="0"/>
                        </a:rPr>
                        <a:t>Proyecto de Protección Civil, Próxima Sesión Extraordinaria del Consejo General del Instituto Electoral de Coahuila.</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Entrevistas a aspirantes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En conjunto con los consejeros integrantes de Consejo General del IEC, realizaron entrevistas a las y los aspirantes interesados en ocupar las Direcciones y Unidades Técnicas que actualmente se encuentran vacantes en el IEC. </a:t>
                      </a:r>
                    </a:p>
                  </a:txBody>
                  <a:tcPr marL="1503" marR="1503" marT="1503" marB="0" anchor="ctr">
                    <a:solidFill>
                      <a:srgbClr val="E6E6E6"/>
                    </a:solidFill>
                  </a:tcPr>
                </a:tc>
                <a:extLst>
                  <a:ext uri="{0D108BD9-81ED-4DB2-BD59-A6C34878D82A}">
                    <a16:rowId xmlns:a16="http://schemas.microsoft.com/office/drawing/2014/main" val="944983203"/>
                  </a:ext>
                </a:extLst>
              </a:tr>
            </a:tbl>
          </a:graphicData>
        </a:graphic>
      </p:graphicFrame>
    </p:spTree>
    <p:extLst>
      <p:ext uri="{BB962C8B-B14F-4D97-AF65-F5344CB8AC3E}">
        <p14:creationId xmlns:p14="http://schemas.microsoft.com/office/powerpoint/2010/main" val="3333016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30/septiembre/2024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4254936333"/>
              </p:ext>
            </p:extLst>
          </p:nvPr>
        </p:nvGraphicFramePr>
        <p:xfrm>
          <a:off x="331974" y="1164149"/>
          <a:ext cx="11688789" cy="534151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Innovación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Innovación Electoral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a la Sesión Ordinaria </a:t>
                      </a:r>
                      <a:r>
                        <a:rPr lang="es-MX" sz="1200" u="none" strike="noStrike" dirty="0">
                          <a:effectLst/>
                          <a:latin typeface="Segoe UI" panose="020B0502040204020203" pitchFamily="34" charset="0"/>
                          <a:cs typeface="Segoe UI" panose="020B0502040204020203" pitchFamily="34" charset="0"/>
                        </a:rPr>
                        <a:t>de la Comisión Temporal de Innovación Electoral,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 la intención de aprobar acuerdos referentes al PELO 2024,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Innovación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Innovación Electoral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Atendió la Reunión de trabajo </a:t>
                      </a:r>
                      <a:r>
                        <a:rPr lang="es-MX" sz="1200" u="none" strike="noStrike" dirty="0">
                          <a:effectLst/>
                          <a:latin typeface="Segoe UI" panose="020B0502040204020203" pitchFamily="34" charset="0"/>
                          <a:cs typeface="Segoe UI" panose="020B0502040204020203" pitchFamily="34" charset="0"/>
                        </a:rPr>
                        <a:t>de la Comisión Temporal de Innovación Electoral, para darle seguimiento a los trabajos y temas de esta Comisión. </a:t>
                      </a: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Sesión </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Vinculación INE –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25/01/2024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de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Vinculación INE – OPLES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Sesión de la Comisión </a:t>
                      </a:r>
                      <a:r>
                        <a:rPr lang="es-MX" sz="1200" kern="1200" dirty="0">
                          <a:solidFill>
                            <a:schemeClr val="dk1"/>
                          </a:solidFill>
                          <a:effectLst/>
                          <a:latin typeface="Segoe UI" panose="020B0502040204020203" pitchFamily="34" charset="0"/>
                          <a:ea typeface="+mn-ea"/>
                          <a:cs typeface="Segoe UI" panose="020B0502040204020203" pitchFamily="34" charset="0"/>
                        </a:rPr>
                        <a:t>de Vinculación INE – OPLES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Informe Anual de Actividades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Villa Ferré</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al Informe Anual de Actividades 2023, del Presidente del Tribunal Electoral del Poder Judicial del Estado de Coahuila de Zaragoza. El Magistrado Felipe Mery Ayup. </a:t>
                      </a:r>
                    </a:p>
                  </a:txBody>
                  <a:tcPr marL="1503" marR="1503" marT="1503" marB="0" anchor="ctr">
                    <a:solidFill>
                      <a:srgbClr val="E6E6E6"/>
                    </a:solidFill>
                  </a:tcPr>
                </a:tc>
                <a:extLst>
                  <a:ext uri="{0D108BD9-81ED-4DB2-BD59-A6C34878D82A}">
                    <a16:rowId xmlns:a16="http://schemas.microsoft.com/office/drawing/2014/main" val="2338814055"/>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presidio la Reunión de Trabajo con integrantes de la Comisión de Organización Electoral del EC. </a:t>
                      </a:r>
                    </a:p>
                  </a:txBody>
                  <a:tcPr marL="1503" marR="1503" marT="1503" marB="0" anchor="ctr">
                    <a:solidFill>
                      <a:srgbClr val="E6E6E6"/>
                    </a:solidFill>
                  </a:tcPr>
                </a:tc>
                <a:extLst>
                  <a:ext uri="{0D108BD9-81ED-4DB2-BD59-A6C34878D82A}">
                    <a16:rowId xmlns:a16="http://schemas.microsoft.com/office/drawing/2014/main" val="658687753"/>
                  </a:ext>
                </a:extLst>
              </a:tr>
            </a:tbl>
          </a:graphicData>
        </a:graphic>
      </p:graphicFrame>
    </p:spTree>
    <p:extLst>
      <p:ext uri="{BB962C8B-B14F-4D97-AF65-F5344CB8AC3E}">
        <p14:creationId xmlns:p14="http://schemas.microsoft.com/office/powerpoint/2010/main" val="33292320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91158</TotalTime>
  <Words>18674</Words>
  <Application>Microsoft Office PowerPoint</Application>
  <PresentationFormat>Panorámica</PresentationFormat>
  <Paragraphs>4321</Paragraphs>
  <Slides>76</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76</vt:i4>
      </vt:variant>
    </vt:vector>
  </HeadingPairs>
  <TitlesOfParts>
    <vt:vector size="82" baseType="lpstr">
      <vt:lpstr>Arial</vt:lpstr>
      <vt:lpstr>Calibri</vt:lpstr>
      <vt:lpstr>Calibri Light</vt:lpstr>
      <vt:lpstr>Gotham Bold</vt:lpstr>
      <vt:lpstr>Segoe UI</vt:lpstr>
      <vt:lpstr>Tema de Office</vt:lpstr>
      <vt:lpstr>Presentación de PowerPoint</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Erika Oyervides</cp:lastModifiedBy>
  <cp:revision>887</cp:revision>
  <cp:lastPrinted>2023-07-24T15:59:54Z</cp:lastPrinted>
  <dcterms:created xsi:type="dcterms:W3CDTF">2018-06-08T15:50:00Z</dcterms:created>
  <dcterms:modified xsi:type="dcterms:W3CDTF">2024-10-03T18:08:26Z</dcterms:modified>
</cp:coreProperties>
</file>